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0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(n)The</a:t>
            </a:r>
            <a:r>
              <a:rPr lang="en-US" sz="3600" dirty="0"/>
              <a:t> act or process of </a:t>
            </a:r>
            <a:r>
              <a:rPr lang="en-US" sz="3600" dirty="0" smtClean="0"/>
              <a:t>restating                                </a:t>
            </a:r>
            <a:r>
              <a:rPr lang="en-US" sz="3600" dirty="0"/>
              <a:t> or rewording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65" y="2849126"/>
            <a:ext cx="2756078" cy="27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(n)A</a:t>
            </a:r>
            <a:r>
              <a:rPr lang="en-US" sz="3600" dirty="0"/>
              <a:t> piece of writing or other work reflecting such unauthorized use </a:t>
            </a:r>
            <a:r>
              <a:rPr lang="en-US" sz="3600" dirty="0" smtClean="0"/>
              <a:t>or imitation.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348" y="3431800"/>
            <a:ext cx="3624666" cy="2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rimary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(n) Primary </a:t>
            </a:r>
            <a:r>
              <a:rPr lang="en-US" sz="3200" dirty="0"/>
              <a:t>sources are </a:t>
            </a:r>
            <a:r>
              <a:rPr lang="en-US" sz="3200" dirty="0" smtClean="0"/>
              <a:t>original</a:t>
            </a:r>
            <a:r>
              <a:rPr lang="en-US" sz="3200" dirty="0"/>
              <a:t> </a:t>
            </a:r>
            <a:r>
              <a:rPr lang="en-US" sz="3200" dirty="0" smtClean="0"/>
              <a:t>materials that </a:t>
            </a:r>
            <a:r>
              <a:rPr lang="en-US" sz="3200" dirty="0"/>
              <a:t>have not been altered or distorted in any way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  <a:r>
              <a:rPr lang="en-US" sz="3200" dirty="0" smtClean="0"/>
              <a:t>In </a:t>
            </a:r>
            <a:r>
              <a:rPr lang="en-US" sz="3200" dirty="0"/>
              <a:t>the study of history as an academic discipline, a primary source (also called </a:t>
            </a:r>
            <a:r>
              <a:rPr lang="en-US" sz="3200" b="1" dirty="0"/>
              <a:t>original source</a:t>
            </a:r>
            <a:r>
              <a:rPr lang="en-US" sz="3200" dirty="0"/>
              <a:t> or </a:t>
            </a:r>
            <a:r>
              <a:rPr lang="en-US" sz="3200" b="1" dirty="0"/>
              <a:t>evidence</a:t>
            </a:r>
            <a:r>
              <a:rPr lang="en-US" sz="3200" dirty="0"/>
              <a:t>) is an artifact, a document, a recording, or other source of information that was created at the time under </a:t>
            </a:r>
            <a:r>
              <a:rPr lang="en-US" sz="3200" dirty="0" smtClean="0"/>
              <a:t>study.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2" y="687916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econdary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(n) </a:t>
            </a:r>
            <a:r>
              <a:rPr lang="en-US" sz="3200" b="1" dirty="0" smtClean="0"/>
              <a:t>Secondary </a:t>
            </a:r>
            <a:r>
              <a:rPr lang="en-US" sz="3200" b="1" dirty="0"/>
              <a:t>sources</a:t>
            </a:r>
            <a:r>
              <a:rPr lang="en-US" sz="3200" dirty="0"/>
              <a:t> are documents written after an event has occurred, providing secondhand accounts of that event, person, or topic. Unlike primary </a:t>
            </a:r>
            <a:r>
              <a:rPr lang="en-US" sz="3200" b="1" dirty="0"/>
              <a:t>sources</a:t>
            </a:r>
            <a:r>
              <a:rPr lang="en-US" sz="3200" dirty="0"/>
              <a:t>, which provide first-hand accounts, </a:t>
            </a:r>
            <a:r>
              <a:rPr lang="en-US" sz="3200" b="1" dirty="0"/>
              <a:t>secondary </a:t>
            </a:r>
            <a:r>
              <a:rPr lang="en-US" sz="3200" b="1" dirty="0" smtClean="0"/>
              <a:t>sources </a:t>
            </a:r>
            <a:r>
              <a:rPr lang="en-US" sz="3200" dirty="0" smtClean="0"/>
              <a:t>offer </a:t>
            </a:r>
            <a:r>
              <a:rPr lang="en-US" sz="3200" dirty="0"/>
              <a:t>different perspectives, analysis, and conclusions of those accounts.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12" y="675471"/>
            <a:ext cx="1124048" cy="17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nformational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(n) Informational </a:t>
            </a:r>
            <a:r>
              <a:rPr lang="en-US" sz="3600" dirty="0"/>
              <a:t>text is a type of nonfiction—a very important type. Nonfiction includes any text that is factual</a:t>
            </a:r>
            <a:r>
              <a:rPr lang="en-US" sz="3600" dirty="0" smtClean="0"/>
              <a:t>.  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67" y="3884190"/>
            <a:ext cx="3597297" cy="22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(n)Unreasonably</a:t>
            </a:r>
            <a:r>
              <a:rPr lang="en-US" sz="3600" dirty="0"/>
              <a:t> hostile feelings or opinions about a social group</a:t>
            </a:r>
            <a:r>
              <a:rPr lang="en-US" sz="3600" dirty="0" smtClean="0"/>
              <a:t>; prejudice.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14" y="3470872"/>
            <a:ext cx="2748567" cy="24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(adj.) To not</a:t>
            </a:r>
            <a:r>
              <a:rPr lang="en-US" sz="3600" dirty="0"/>
              <a:t> </a:t>
            </a:r>
            <a:r>
              <a:rPr lang="en-US" sz="3600" dirty="0" smtClean="0"/>
              <a:t>be biased or</a:t>
            </a:r>
            <a:r>
              <a:rPr lang="en-US" sz="3600" dirty="0"/>
              <a:t> prejudiced; fair; impartial.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4" y="3425573"/>
            <a:ext cx="2335437" cy="24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adj</a:t>
            </a:r>
            <a:r>
              <a:rPr lang="en-US" sz="3600" dirty="0" smtClean="0"/>
              <a:t>)Information that may</a:t>
            </a:r>
            <a:r>
              <a:rPr lang="en-US" sz="3600" dirty="0"/>
              <a:t> </a:t>
            </a:r>
            <a:r>
              <a:rPr lang="en-US" sz="3600" dirty="0" smtClean="0"/>
              <a:t>be depended for accuracy</a:t>
            </a:r>
            <a:r>
              <a:rPr lang="en-US" sz="3600" dirty="0"/>
              <a:t>, honesty, etc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30" y="3334508"/>
            <a:ext cx="3392847" cy="25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adj</a:t>
            </a:r>
            <a:r>
              <a:rPr lang="en-US" sz="3600" dirty="0"/>
              <a:t>)Information that may not be depended for accuracy, honesty, 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64" y="3315216"/>
            <a:ext cx="3418603" cy="25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vocabulary do I need to learn to better understand how to research, properly read information, and utilize MLA format?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101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(v) to search or search for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98" y="3214198"/>
            <a:ext cx="3915177" cy="29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quote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(v) to take an author's words and repeat (a passage, phrase, etc.) from a book, speech, </a:t>
            </a:r>
            <a:r>
              <a:rPr lang="en-US" sz="3600" dirty="0" smtClean="0"/>
              <a:t>etc.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907" y="3272666"/>
            <a:ext cx="2977166" cy="29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in-text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(n) In MLA format, this is a reference to the works of others in your text. This method involves placing relevant source information in parentheses after a quote or a paraphrase</a:t>
            </a:r>
            <a:r>
              <a:rPr lang="en-US" sz="3600" dirty="0" smtClean="0"/>
              <a:t>.</a:t>
            </a:r>
          </a:p>
          <a:p>
            <a:pPr lvl="1"/>
            <a:r>
              <a:rPr lang="en-US" sz="3200" dirty="0"/>
              <a:t>For example:   (OWL 1). </a:t>
            </a:r>
          </a:p>
        </p:txBody>
      </p:sp>
    </p:spTree>
    <p:extLst>
      <p:ext uri="{BB962C8B-B14F-4D97-AF65-F5344CB8AC3E}">
        <p14:creationId xmlns:p14="http://schemas.microsoft.com/office/powerpoint/2010/main" val="18447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MLA Format establishes </a:t>
            </a:r>
            <a:r>
              <a:rPr lang="en-US" dirty="0"/>
              <a:t>standards of written communication concerning:</a:t>
            </a:r>
          </a:p>
          <a:p>
            <a:pPr lvl="1"/>
            <a:r>
              <a:rPr lang="en-US" dirty="0"/>
              <a:t>formatting and page layout</a:t>
            </a:r>
          </a:p>
          <a:p>
            <a:pPr lvl="1"/>
            <a:r>
              <a:rPr lang="en-US" dirty="0"/>
              <a:t>stylistic technicalities (e.g. abbreviations, footnotes, quotations)</a:t>
            </a:r>
          </a:p>
          <a:p>
            <a:pPr lvl="1"/>
            <a:r>
              <a:rPr lang="en-US" dirty="0"/>
              <a:t>citing sources</a:t>
            </a:r>
          </a:p>
          <a:p>
            <a:pPr lvl="1"/>
            <a:r>
              <a:rPr lang="en-US" dirty="0"/>
              <a:t>and preparing a </a:t>
            </a:r>
            <a:r>
              <a:rPr lang="en-US" dirty="0" smtClean="0"/>
              <a:t>manuscript </a:t>
            </a:r>
            <a:r>
              <a:rPr lang="en-US" dirty="0"/>
              <a:t>for publication in certain </a:t>
            </a:r>
            <a:r>
              <a:rPr lang="en-US" dirty="0" smtClean="0"/>
              <a:t>disciplines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59" y="3761318"/>
            <a:ext cx="21621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53" y="4818593"/>
            <a:ext cx="1757506" cy="11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(n) The top of the left side of the page that includes the student's name, teacher's name, class, date (day/month/year). </a:t>
            </a:r>
            <a:r>
              <a:rPr lang="en-US" sz="3600" dirty="0" smtClean="0"/>
              <a:t>  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01" y="3908736"/>
            <a:ext cx="3949119" cy="21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age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(n) On the right side of the page, the student's last name and page number is denoted.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82" y="3876521"/>
            <a:ext cx="4206696" cy="22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(n) A listing of entries that correspond to the works utilized in the in-text                                     citations throughout your                                        essay.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0" y="3100092"/>
            <a:ext cx="4005328" cy="25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268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Research Unit</vt:lpstr>
      <vt:lpstr>Essential Question</vt:lpstr>
      <vt:lpstr>research</vt:lpstr>
      <vt:lpstr>direct quote</vt:lpstr>
      <vt:lpstr>in-text citation</vt:lpstr>
      <vt:lpstr>MLA Format</vt:lpstr>
      <vt:lpstr>heading</vt:lpstr>
      <vt:lpstr>page citation</vt:lpstr>
      <vt:lpstr>works cited</vt:lpstr>
      <vt:lpstr>paraphrase</vt:lpstr>
      <vt:lpstr>plagiarism</vt:lpstr>
      <vt:lpstr>primary source</vt:lpstr>
      <vt:lpstr>secondary source</vt:lpstr>
      <vt:lpstr>informational texts</vt:lpstr>
      <vt:lpstr>biased</vt:lpstr>
      <vt:lpstr>unbiased</vt:lpstr>
      <vt:lpstr>reliable</vt:lpstr>
      <vt:lpstr>unreliable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Unit</dc:title>
  <dc:creator>Tina Wells</dc:creator>
  <cp:lastModifiedBy>Tina Wells</cp:lastModifiedBy>
  <cp:revision>9</cp:revision>
  <dcterms:created xsi:type="dcterms:W3CDTF">2015-07-27T18:32:03Z</dcterms:created>
  <dcterms:modified xsi:type="dcterms:W3CDTF">2016-08-14T23:40:46Z</dcterms:modified>
</cp:coreProperties>
</file>