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embeddedFontLst>
    <p:embeddedFont>
      <p:font typeface="Carme" panose="020B0604020202020204" charset="0"/>
      <p:regular r:id="rId23"/>
    </p:embeddedFont>
    <p:embeddedFont>
      <p:font typeface="Tahoma" panose="020B0604030504040204" pitchFamily="34" charset="0"/>
      <p:regular r:id="rId24"/>
      <p:bold r:id="rId25"/>
    </p:embeddedFont>
    <p:embeddedFont>
      <p:font typeface="Impact" panose="020B0806030902050204" pitchFamily="34" charset="0"/>
      <p:regular r:id="rId26"/>
    </p:embeddedFont>
    <p:embeddedFont>
      <p:font typeface="Libre Baskerville" panose="020B0604020202020204" charset="0"/>
      <p:regular r:id="rId27"/>
      <p:bold r:id="rId28"/>
      <p:italic r:id="rId29"/>
    </p:embeddedFont>
    <p:embeddedFont>
      <p:font typeface="Erica One" panose="020B0604020202020204" charset="0"/>
      <p:regular r:id="rId30"/>
    </p:embeddedFont>
    <p:embeddedFont>
      <p:font typeface="Alfa Slab One" panose="020B0604020202020204" charset="0"/>
      <p:regular r:id="rId31"/>
    </p:embeddedFont>
    <p:embeddedFont>
      <p:font typeface="Permanent Marker" panose="020B0604020202020204" charset="0"/>
      <p:regular r:id="rId32"/>
    </p:embeddedFont>
    <p:embeddedFont>
      <p:font typeface="Stardos Stencil" panose="020B0604020202020204" charset="0"/>
      <p:regular r:id="rId33"/>
      <p:bold r:id="rId34"/>
    </p:embeddedFont>
    <p:embeddedFont>
      <p:font typeface="Proxima Nova" panose="020B0604020202020204" charset="0"/>
      <p:regular r:id="rId35"/>
      <p:bold r:id="rId36"/>
      <p:italic r:id="rId37"/>
      <p:boldItalic r:id="rId38"/>
    </p:embeddedFont>
    <p:embeddedFont>
      <p:font typeface="Balthazar" panose="020B0604020202020204" charset="0"/>
      <p:regular r:id="rId39"/>
    </p:embeddedFont>
    <p:embeddedFont>
      <p:font typeface="Arimo" panose="020B0604020202020204"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9pPr>
          </a:lstStyle>
          <a:p>
            <a:endParaRPr/>
          </a:p>
        </p:txBody>
      </p:sp>
      <p:sp>
        <p:nvSpPr>
          <p:cNvPr id="4" name="Shape 4"/>
          <p:cNvSpPr txBox="1">
            <a:spLocks noGrp="1"/>
          </p:cNvSpPr>
          <p:nvPr>
            <p:ph type="dt" idx="10"/>
          </p:nvPr>
        </p:nvSpPr>
        <p:spPr>
          <a:xfrm>
            <a:off x="388620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686800"/>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rgbClr val="000000"/>
                </a:solidFill>
                <a:latin typeface="Tahoma"/>
                <a:ea typeface="Tahoma"/>
                <a:cs typeface="Tahoma"/>
                <a:sym typeface="Tahoma"/>
              </a:defRPr>
            </a:lvl9pPr>
          </a:lstStyle>
          <a:p>
            <a:endParaRPr/>
          </a:p>
        </p:txBody>
      </p:sp>
      <p:sp>
        <p:nvSpPr>
          <p:cNvPr id="8" name="Shape 8"/>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200" b="0" i="0" u="none" strike="noStrike" cap="none">
                <a:solidFill>
                  <a:srgbClr val="000000"/>
                </a:solidFill>
                <a:latin typeface="Tahoma"/>
                <a:ea typeface="Tahoma"/>
                <a:cs typeface="Tahoma"/>
                <a:sym typeface="Tahoma"/>
              </a:rPr>
              <a:t>‹#›</a:t>
            </a:fld>
            <a:endParaRPr lang="en-US" sz="1200" b="0" i="0" u="none" strike="noStrike" cap="none">
              <a:solidFill>
                <a:srgbClr val="000000"/>
              </a:solidFill>
              <a:latin typeface="Tahoma"/>
              <a:ea typeface="Tahoma"/>
              <a:cs typeface="Tahoma"/>
              <a:sym typeface="Tahoma"/>
            </a:endParaRPr>
          </a:p>
        </p:txBody>
      </p:sp>
    </p:spTree>
    <p:extLst>
      <p:ext uri="{BB962C8B-B14F-4D97-AF65-F5344CB8AC3E}">
        <p14:creationId xmlns:p14="http://schemas.microsoft.com/office/powerpoint/2010/main" val="237929599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endParaRPr/>
          </a:p>
        </p:txBody>
      </p:sp>
      <p:sp>
        <p:nvSpPr>
          <p:cNvPr id="72" name="Shape 72"/>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Tahoma"/>
              <a:buNone/>
            </a:pPr>
            <a:fld id="{00000000-1234-1234-1234-123412341234}" type="slidenum">
              <a:rPr lang="en-US"/>
              <a:t>1</a:t>
            </a:fld>
            <a:endParaRPr lang="en-US"/>
          </a:p>
        </p:txBody>
      </p:sp>
    </p:spTree>
    <p:extLst>
      <p:ext uri="{BB962C8B-B14F-4D97-AF65-F5344CB8AC3E}">
        <p14:creationId xmlns:p14="http://schemas.microsoft.com/office/powerpoint/2010/main" val="1902099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a:solidFill>
                  <a:schemeClr val="dk1"/>
                </a:solidFill>
                <a:latin typeface="Tahoma"/>
                <a:ea typeface="Tahoma"/>
                <a:cs typeface="Tahoma"/>
                <a:sym typeface="Tahoma"/>
              </a:rPr>
              <a:t>10</a:t>
            </a:fld>
            <a:endParaRPr lang="en-US" sz="1200" b="0" i="0" u="none">
              <a:solidFill>
                <a:schemeClr val="dk1"/>
              </a:solidFill>
              <a:latin typeface="Tahoma"/>
              <a:ea typeface="Tahoma"/>
              <a:cs typeface="Tahoma"/>
              <a:sym typeface="Tahoma"/>
            </a:endParaRPr>
          </a:p>
        </p:txBody>
      </p:sp>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6" name="Shape 16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512427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a:solidFill>
                  <a:schemeClr val="dk1"/>
                </a:solidFill>
                <a:latin typeface="Tahoma"/>
                <a:ea typeface="Tahoma"/>
                <a:cs typeface="Tahoma"/>
                <a:sym typeface="Tahoma"/>
              </a:rPr>
              <a:t>11</a:t>
            </a:fld>
            <a:endParaRPr lang="en-US" sz="1200" b="0" i="0" u="none">
              <a:solidFill>
                <a:schemeClr val="dk1"/>
              </a:solidFill>
              <a:latin typeface="Tahoma"/>
              <a:ea typeface="Tahoma"/>
              <a:cs typeface="Tahoma"/>
              <a:sym typeface="Tahoma"/>
            </a:endParaRPr>
          </a:p>
        </p:txBody>
      </p:sp>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5" name="Shape 1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591901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a:solidFill>
                  <a:schemeClr val="dk1"/>
                </a:solidFill>
                <a:latin typeface="Tahoma"/>
                <a:ea typeface="Tahoma"/>
                <a:cs typeface="Tahoma"/>
                <a:sym typeface="Tahoma"/>
              </a:rPr>
              <a:t>12</a:t>
            </a:fld>
            <a:endParaRPr lang="en-US" sz="1200" b="0" i="0" u="none">
              <a:solidFill>
                <a:schemeClr val="dk1"/>
              </a:solidFill>
              <a:latin typeface="Tahoma"/>
              <a:ea typeface="Tahoma"/>
              <a:cs typeface="Tahoma"/>
              <a:sym typeface="Tahoma"/>
            </a:endParaRPr>
          </a:p>
        </p:txBody>
      </p:sp>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4" name="Shape 184"/>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786982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1398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9426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1717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0402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3131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7753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a:solidFill>
                  <a:schemeClr val="dk1"/>
                </a:solidFill>
                <a:latin typeface="Tahoma"/>
                <a:ea typeface="Tahoma"/>
                <a:cs typeface="Tahoma"/>
                <a:sym typeface="Tahoma"/>
              </a:rPr>
              <a:t>19</a:t>
            </a:fld>
            <a:endParaRPr lang="en-US" sz="1200" b="0" i="0" u="none">
              <a:solidFill>
                <a:schemeClr val="dk1"/>
              </a:solidFill>
              <a:latin typeface="Tahoma"/>
              <a:ea typeface="Tahoma"/>
              <a:cs typeface="Tahoma"/>
              <a:sym typeface="Tahoma"/>
            </a:endParaRPr>
          </a:p>
        </p:txBody>
      </p:sp>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0" name="Shape 240"/>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4121199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6779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7033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6704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2426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a:solidFill>
                  <a:schemeClr val="dk1"/>
                </a:solidFill>
                <a:latin typeface="Tahoma"/>
                <a:ea typeface="Tahoma"/>
                <a:cs typeface="Tahoma"/>
                <a:sym typeface="Tahoma"/>
              </a:rPr>
              <a:t>5</a:t>
            </a:fld>
            <a:endParaRPr lang="en-US" sz="1200" b="0" i="0" u="none">
              <a:solidFill>
                <a:schemeClr val="dk1"/>
              </a:solidFill>
              <a:latin typeface="Tahoma"/>
              <a:ea typeface="Tahoma"/>
              <a:cs typeface="Tahoma"/>
              <a:sym typeface="Tahoma"/>
            </a:endParaRPr>
          </a:p>
        </p:txBody>
      </p:sp>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6" name="Shape 10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359894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421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a:solidFill>
                  <a:schemeClr val="dk1"/>
                </a:solidFill>
                <a:latin typeface="Tahoma"/>
                <a:ea typeface="Tahoma"/>
                <a:cs typeface="Tahoma"/>
                <a:sym typeface="Tahoma"/>
              </a:rPr>
              <a:t>7</a:t>
            </a:fld>
            <a:endParaRPr lang="en-US" sz="1200" b="0" i="0" u="none">
              <a:solidFill>
                <a:schemeClr val="dk1"/>
              </a:solidFill>
              <a:latin typeface="Tahoma"/>
              <a:ea typeface="Tahoma"/>
              <a:cs typeface="Tahoma"/>
              <a:sym typeface="Tahoma"/>
            </a:endParaRPr>
          </a:p>
        </p:txBody>
      </p:sp>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5" name="Shape 12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771527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5560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a:solidFill>
                  <a:schemeClr val="dk1"/>
                </a:solidFill>
                <a:latin typeface="Tahoma"/>
                <a:ea typeface="Tahoma"/>
                <a:cs typeface="Tahoma"/>
                <a:sym typeface="Tahoma"/>
              </a:rPr>
              <a:t>9</a:t>
            </a:fld>
            <a:endParaRPr lang="en-US" sz="1200" b="0" i="0" u="none">
              <a:solidFill>
                <a:schemeClr val="dk1"/>
              </a:solidFill>
              <a:latin typeface="Tahoma"/>
              <a:ea typeface="Tahoma"/>
              <a:cs typeface="Tahoma"/>
              <a:sym typeface="Tahoma"/>
            </a:endParaRPr>
          </a:p>
        </p:txBody>
      </p:sp>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7" name="Shape 157"/>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002380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cxnSp>
        <p:nvCxnSpPr>
          <p:cNvPr id="14" name="Shape 14"/>
          <p:cNvCxnSpPr/>
          <p:nvPr/>
        </p:nvCxnSpPr>
        <p:spPr>
          <a:xfrm>
            <a:off x="4278300" y="3668216"/>
            <a:ext cx="587400" cy="0"/>
          </a:xfrm>
          <a:prstGeom prst="straightConnector1">
            <a:avLst/>
          </a:prstGeom>
          <a:noFill/>
          <a:ln w="76200" cap="flat" cmpd="sng">
            <a:solidFill>
              <a:schemeClr val="dk1"/>
            </a:solidFill>
            <a:prstDash val="solid"/>
            <a:round/>
            <a:headEnd type="none" w="med" len="med"/>
            <a:tailEnd type="none" w="med" len="med"/>
          </a:ln>
        </p:spPr>
      </p:cxnSp>
      <p:sp>
        <p:nvSpPr>
          <p:cNvPr id="15" name="Shape 15"/>
          <p:cNvSpPr txBox="1">
            <a:spLocks noGrp="1"/>
          </p:cNvSpPr>
          <p:nvPr>
            <p:ph type="ctrTitle"/>
          </p:nvPr>
        </p:nvSpPr>
        <p:spPr>
          <a:xfrm>
            <a:off x="311700" y="794633"/>
            <a:ext cx="8520600" cy="26103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6" name="Shape 16"/>
          <p:cNvSpPr txBox="1">
            <a:spLocks noGrp="1"/>
          </p:cNvSpPr>
          <p:nvPr>
            <p:ph type="subTitle" idx="1"/>
          </p:nvPr>
        </p:nvSpPr>
        <p:spPr>
          <a:xfrm>
            <a:off x="311700" y="4221097"/>
            <a:ext cx="8520600" cy="9780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17" name="Shape 17"/>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311700" y="1557233"/>
            <a:ext cx="8520600" cy="2640000"/>
          </a:xfrm>
          <a:prstGeom prst="rect">
            <a:avLst/>
          </a:prstGeom>
        </p:spPr>
        <p:txBody>
          <a:bodyPr lIns="91425" tIns="91425" rIns="91425" bIns="91425" anchor="ctr" anchorCtr="0"/>
          <a:lstStyle>
            <a:lvl1pPr lvl="0" algn="ctr">
              <a:spcBef>
                <a:spcPts val="0"/>
              </a:spcBef>
              <a:buClr>
                <a:schemeClr val="dk1"/>
              </a:buClr>
              <a:buSzPct val="100000"/>
              <a:defRPr sz="11000">
                <a:solidFill>
                  <a:schemeClr val="dk1"/>
                </a:solidFill>
              </a:defRPr>
            </a:lvl1pPr>
            <a:lvl2pPr lvl="1" algn="ctr">
              <a:spcBef>
                <a:spcPts val="0"/>
              </a:spcBef>
              <a:buClr>
                <a:schemeClr val="dk1"/>
              </a:buClr>
              <a:buSzPct val="100000"/>
              <a:defRPr sz="11000">
                <a:solidFill>
                  <a:schemeClr val="dk1"/>
                </a:solidFill>
              </a:defRPr>
            </a:lvl2pPr>
            <a:lvl3pPr lvl="2" algn="ctr">
              <a:spcBef>
                <a:spcPts val="0"/>
              </a:spcBef>
              <a:buClr>
                <a:schemeClr val="dk1"/>
              </a:buClr>
              <a:buSzPct val="100000"/>
              <a:defRPr sz="11000">
                <a:solidFill>
                  <a:schemeClr val="dk1"/>
                </a:solidFill>
              </a:defRPr>
            </a:lvl3pPr>
            <a:lvl4pPr lvl="3" algn="ctr">
              <a:spcBef>
                <a:spcPts val="0"/>
              </a:spcBef>
              <a:buClr>
                <a:schemeClr val="dk1"/>
              </a:buClr>
              <a:buSzPct val="100000"/>
              <a:defRPr sz="11000">
                <a:solidFill>
                  <a:schemeClr val="dk1"/>
                </a:solidFill>
              </a:defRPr>
            </a:lvl4pPr>
            <a:lvl5pPr lvl="4" algn="ctr">
              <a:spcBef>
                <a:spcPts val="0"/>
              </a:spcBef>
              <a:buClr>
                <a:schemeClr val="dk1"/>
              </a:buClr>
              <a:buSzPct val="100000"/>
              <a:defRPr sz="11000">
                <a:solidFill>
                  <a:schemeClr val="dk1"/>
                </a:solidFill>
              </a:defRPr>
            </a:lvl5pPr>
            <a:lvl6pPr lvl="5" algn="ctr">
              <a:spcBef>
                <a:spcPts val="0"/>
              </a:spcBef>
              <a:buClr>
                <a:schemeClr val="dk1"/>
              </a:buClr>
              <a:buSzPct val="100000"/>
              <a:defRPr sz="11000">
                <a:solidFill>
                  <a:schemeClr val="dk1"/>
                </a:solidFill>
              </a:defRPr>
            </a:lvl6pPr>
            <a:lvl7pPr lvl="6" algn="ctr">
              <a:spcBef>
                <a:spcPts val="0"/>
              </a:spcBef>
              <a:buClr>
                <a:schemeClr val="dk1"/>
              </a:buClr>
              <a:buSzPct val="100000"/>
              <a:defRPr sz="11000">
                <a:solidFill>
                  <a:schemeClr val="dk1"/>
                </a:solidFill>
              </a:defRPr>
            </a:lvl7pPr>
            <a:lvl8pPr lvl="7" algn="ctr">
              <a:spcBef>
                <a:spcPts val="0"/>
              </a:spcBef>
              <a:buClr>
                <a:schemeClr val="dk1"/>
              </a:buClr>
              <a:buSzPct val="100000"/>
              <a:defRPr sz="11000">
                <a:solidFill>
                  <a:schemeClr val="dk1"/>
                </a:solidFill>
              </a:defRPr>
            </a:lvl8pPr>
            <a:lvl9pPr lvl="8" algn="ctr">
              <a:spcBef>
                <a:spcPts val="0"/>
              </a:spcBef>
              <a:buClr>
                <a:schemeClr val="dk1"/>
              </a:buClr>
              <a:buSzPct val="100000"/>
              <a:defRPr sz="11000">
                <a:solidFill>
                  <a:schemeClr val="dk1"/>
                </a:solidFill>
              </a:defRPr>
            </a:lvl9pPr>
          </a:lstStyle>
          <a:p>
            <a:endParaRPr/>
          </a:p>
        </p:txBody>
      </p:sp>
      <p:sp>
        <p:nvSpPr>
          <p:cNvPr id="52" name="Shape 52"/>
          <p:cNvSpPr txBox="1">
            <a:spLocks noGrp="1"/>
          </p:cNvSpPr>
          <p:nvPr>
            <p:ph type="body" idx="1"/>
          </p:nvPr>
        </p:nvSpPr>
        <p:spPr>
          <a:xfrm>
            <a:off x="311700" y="4299000"/>
            <a:ext cx="8520600" cy="14289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3" name="Shape 53"/>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7812"/>
            <a:ext cx="8229600" cy="1139700"/>
          </a:xfrm>
          <a:prstGeom prst="rect">
            <a:avLst/>
          </a:prstGeom>
          <a:noFill/>
          <a:ln>
            <a:noFill/>
          </a:ln>
        </p:spPr>
        <p:txBody>
          <a:bodyPr lIns="91425" tIns="91425" rIns="91425" bIns="91425" anchor="ctr" anchorCtr="1"/>
          <a:lstStyle>
            <a:lvl1pPr marL="0" marR="0" lvl="0" indent="0" algn="ctr" rtl="0">
              <a:spcBef>
                <a:spcPts val="0"/>
              </a:spcBef>
              <a:spcAft>
                <a:spcPts val="0"/>
              </a:spcAft>
              <a:buNone/>
              <a:defRPr sz="4200" b="0" i="0" u="none" strike="noStrike" cap="none">
                <a:solidFill>
                  <a:schemeClr val="dk2"/>
                </a:solidFill>
                <a:latin typeface="Tahoma"/>
                <a:ea typeface="Tahoma"/>
                <a:cs typeface="Tahoma"/>
                <a:sym typeface="Tahoma"/>
              </a:defRPr>
            </a:lvl1pPr>
            <a:lvl2pPr marL="0" marR="0" lvl="1" indent="0" algn="ctr" rtl="0">
              <a:spcBef>
                <a:spcPts val="0"/>
              </a:spcBef>
              <a:spcAft>
                <a:spcPts val="0"/>
              </a:spcAft>
              <a:buNone/>
              <a:defRPr sz="4200" b="0" i="0" u="none" strike="noStrike" cap="none">
                <a:solidFill>
                  <a:schemeClr val="dk2"/>
                </a:solidFill>
                <a:latin typeface="Tahoma"/>
                <a:ea typeface="Tahoma"/>
                <a:cs typeface="Tahoma"/>
                <a:sym typeface="Tahoma"/>
              </a:defRPr>
            </a:lvl2pPr>
            <a:lvl3pPr marL="0" marR="0" lvl="2" indent="0" algn="ctr" rtl="0">
              <a:spcBef>
                <a:spcPts val="0"/>
              </a:spcBef>
              <a:spcAft>
                <a:spcPts val="0"/>
              </a:spcAft>
              <a:buNone/>
              <a:defRPr sz="4200" b="0" i="0" u="none" strike="noStrike" cap="none">
                <a:solidFill>
                  <a:schemeClr val="dk2"/>
                </a:solidFill>
                <a:latin typeface="Tahoma"/>
                <a:ea typeface="Tahoma"/>
                <a:cs typeface="Tahoma"/>
                <a:sym typeface="Tahoma"/>
              </a:defRPr>
            </a:lvl3pPr>
            <a:lvl4pPr marL="0" marR="0" lvl="3" indent="0" algn="ctr" rtl="0">
              <a:spcBef>
                <a:spcPts val="0"/>
              </a:spcBef>
              <a:spcAft>
                <a:spcPts val="0"/>
              </a:spcAft>
              <a:buNone/>
              <a:defRPr sz="4200" b="0" i="0" u="none" strike="noStrike" cap="none">
                <a:solidFill>
                  <a:schemeClr val="dk2"/>
                </a:solidFill>
                <a:latin typeface="Tahoma"/>
                <a:ea typeface="Tahoma"/>
                <a:cs typeface="Tahoma"/>
                <a:sym typeface="Tahoma"/>
              </a:defRPr>
            </a:lvl4pPr>
            <a:lvl5pPr marL="0" marR="0" lvl="4" indent="0" algn="ctr" rtl="0">
              <a:spcBef>
                <a:spcPts val="0"/>
              </a:spcBef>
              <a:spcAft>
                <a:spcPts val="0"/>
              </a:spcAft>
              <a:buNone/>
              <a:defRPr sz="4200" b="0" i="0" u="none" strike="noStrike" cap="none">
                <a:solidFill>
                  <a:schemeClr val="dk2"/>
                </a:solidFill>
                <a:latin typeface="Tahoma"/>
                <a:ea typeface="Tahoma"/>
                <a:cs typeface="Tahoma"/>
                <a:sym typeface="Tahoma"/>
              </a:defRPr>
            </a:lvl5pPr>
            <a:lvl6pPr marL="457200" marR="0" lvl="5" indent="0" algn="ctr" rtl="0">
              <a:spcBef>
                <a:spcPts val="0"/>
              </a:spcBef>
              <a:spcAft>
                <a:spcPts val="0"/>
              </a:spcAft>
              <a:buNone/>
              <a:defRPr sz="4200" b="0" i="0" u="none" strike="noStrike" cap="none">
                <a:solidFill>
                  <a:schemeClr val="dk2"/>
                </a:solidFill>
                <a:latin typeface="Tahoma"/>
                <a:ea typeface="Tahoma"/>
                <a:cs typeface="Tahoma"/>
                <a:sym typeface="Tahoma"/>
              </a:defRPr>
            </a:lvl6pPr>
            <a:lvl7pPr marL="914400" marR="0" lvl="6" indent="0" algn="ctr" rtl="0">
              <a:spcBef>
                <a:spcPts val="0"/>
              </a:spcBef>
              <a:spcAft>
                <a:spcPts val="0"/>
              </a:spcAft>
              <a:buNone/>
              <a:defRPr sz="4200" b="0" i="0" u="none" strike="noStrike" cap="none">
                <a:solidFill>
                  <a:schemeClr val="dk2"/>
                </a:solidFill>
                <a:latin typeface="Tahoma"/>
                <a:ea typeface="Tahoma"/>
                <a:cs typeface="Tahoma"/>
                <a:sym typeface="Tahoma"/>
              </a:defRPr>
            </a:lvl7pPr>
            <a:lvl8pPr marL="1371600" marR="0" lvl="7" indent="0" algn="ctr" rtl="0">
              <a:spcBef>
                <a:spcPts val="0"/>
              </a:spcBef>
              <a:spcAft>
                <a:spcPts val="0"/>
              </a:spcAft>
              <a:buNone/>
              <a:defRPr sz="4200" b="0" i="0" u="none" strike="noStrike" cap="none">
                <a:solidFill>
                  <a:schemeClr val="dk2"/>
                </a:solidFill>
                <a:latin typeface="Tahoma"/>
                <a:ea typeface="Tahoma"/>
                <a:cs typeface="Tahoma"/>
                <a:sym typeface="Tahoma"/>
              </a:defRPr>
            </a:lvl8pPr>
            <a:lvl9pPr marL="1828800" marR="0" lvl="8" indent="0" algn="ctr" rtl="0">
              <a:spcBef>
                <a:spcPts val="0"/>
              </a:spcBef>
              <a:spcAft>
                <a:spcPts val="0"/>
              </a:spcAft>
              <a:buNone/>
              <a:defRPr sz="4200" b="0" i="0" u="none" strike="noStrike" cap="none">
                <a:solidFill>
                  <a:schemeClr val="dk2"/>
                </a:solidFill>
                <a:latin typeface="Tahoma"/>
                <a:ea typeface="Tahoma"/>
                <a:cs typeface="Tahoma"/>
                <a:sym typeface="Tahoma"/>
              </a:defRPr>
            </a:lvl9pPr>
          </a:lstStyle>
          <a:p>
            <a:endParaRPr/>
          </a:p>
        </p:txBody>
      </p:sp>
      <p:sp>
        <p:nvSpPr>
          <p:cNvPr id="58" name="Shape 58"/>
          <p:cNvSpPr txBox="1">
            <a:spLocks noGrp="1"/>
          </p:cNvSpPr>
          <p:nvPr>
            <p:ph type="body" idx="1"/>
          </p:nvPr>
        </p:nvSpPr>
        <p:spPr>
          <a:xfrm>
            <a:off x="457200" y="1600200"/>
            <a:ext cx="8229600" cy="4530600"/>
          </a:xfrm>
          <a:prstGeom prst="rect">
            <a:avLst/>
          </a:prstGeom>
          <a:noFill/>
          <a:ln>
            <a:noFill/>
          </a:ln>
        </p:spPr>
        <p:txBody>
          <a:bodyPr lIns="91425" tIns="91425" rIns="91425" bIns="91425" anchor="t" anchorCtr="0"/>
          <a:lstStyle>
            <a:lvl1pPr marL="342900" marR="0" lvl="0" indent="-180340" algn="l" rtl="0">
              <a:spcBef>
                <a:spcPts val="640"/>
              </a:spcBef>
              <a:spcAft>
                <a:spcPts val="0"/>
              </a:spcAft>
              <a:buClr>
                <a:schemeClr val="hlink"/>
              </a:buClr>
              <a:buSzPct val="80000"/>
              <a:buFont typeface="Noto Sans Symbols"/>
              <a:buChar char="●"/>
              <a:defRPr sz="3200" b="0" i="0" u="none" strike="noStrike" cap="none">
                <a:solidFill>
                  <a:schemeClr val="dk1"/>
                </a:solidFill>
                <a:latin typeface="Tahoma"/>
                <a:ea typeface="Tahoma"/>
                <a:cs typeface="Tahoma"/>
                <a:sym typeface="Tahoma"/>
              </a:defRPr>
            </a:lvl1pPr>
            <a:lvl2pPr marL="742950" marR="0" lvl="1" indent="-143509" algn="l" rtl="0">
              <a:spcBef>
                <a:spcPts val="560"/>
              </a:spcBef>
              <a:spcAft>
                <a:spcPts val="0"/>
              </a:spcAft>
              <a:buClr>
                <a:schemeClr val="folHlink"/>
              </a:buClr>
              <a:buSzPct val="80000"/>
              <a:buFont typeface="Noto Sans Symbols"/>
              <a:buChar char="●"/>
              <a:defRPr sz="2800" b="0" i="0" u="none" strike="noStrike" cap="none">
                <a:solidFill>
                  <a:schemeClr val="dk1"/>
                </a:solidFill>
                <a:latin typeface="Tahoma"/>
                <a:ea typeface="Tahoma"/>
                <a:cs typeface="Tahoma"/>
                <a:sym typeface="Tahoma"/>
              </a:defRPr>
            </a:lvl2pPr>
            <a:lvl3pPr marL="1143000" marR="0" lvl="2" indent="-106680" algn="l" rtl="0">
              <a:spcBef>
                <a:spcPts val="480"/>
              </a:spcBef>
              <a:spcAft>
                <a:spcPts val="0"/>
              </a:spcAft>
              <a:buClr>
                <a:schemeClr val="dk2"/>
              </a:buClr>
              <a:buSzPct val="80000"/>
              <a:buFont typeface="Noto Sans Symbols"/>
              <a:buChar char="●"/>
              <a:defRPr sz="2400" b="0" i="0" u="none" strike="noStrike" cap="none">
                <a:solidFill>
                  <a:schemeClr val="dk1"/>
                </a:solidFill>
                <a:latin typeface="Tahoma"/>
                <a:ea typeface="Tahoma"/>
                <a:cs typeface="Tahoma"/>
                <a:sym typeface="Tahoma"/>
              </a:defRPr>
            </a:lvl3pPr>
            <a:lvl4pPr marL="1600200" marR="0" lvl="3" indent="-127000" algn="l" rtl="0">
              <a:spcBef>
                <a:spcPts val="400"/>
              </a:spcBef>
              <a:spcAft>
                <a:spcPts val="0"/>
              </a:spcAft>
              <a:buClr>
                <a:schemeClr val="hlink"/>
              </a:buClr>
              <a:buSzPct val="80000"/>
              <a:buFont typeface="Noto Sans Symbols"/>
              <a:buChar char="●"/>
              <a:defRPr sz="2000" b="0" i="0" u="none" strike="noStrike" cap="none">
                <a:solidFill>
                  <a:schemeClr val="dk1"/>
                </a:solidFill>
                <a:latin typeface="Tahoma"/>
                <a:ea typeface="Tahoma"/>
                <a:cs typeface="Tahoma"/>
                <a:sym typeface="Tahoma"/>
              </a:defRPr>
            </a:lvl4pPr>
            <a:lvl5pPr marL="2057400" marR="0" lvl="4" indent="-127000" algn="l" rtl="0">
              <a:spcBef>
                <a:spcPts val="400"/>
              </a:spcBef>
              <a:spcAft>
                <a:spcPts val="0"/>
              </a:spcAft>
              <a:buClr>
                <a:schemeClr val="dk1"/>
              </a:buClr>
              <a:buSzPct val="80000"/>
              <a:buFont typeface="Noto Sans Symbols"/>
              <a:buChar char="●"/>
              <a:defRPr sz="2000" b="0" i="0" u="none" strike="noStrike" cap="none">
                <a:solidFill>
                  <a:schemeClr val="dk1"/>
                </a:solidFill>
                <a:latin typeface="Tahoma"/>
                <a:ea typeface="Tahoma"/>
                <a:cs typeface="Tahoma"/>
                <a:sym typeface="Tahoma"/>
              </a:defRPr>
            </a:lvl5pPr>
            <a:lvl6pPr marL="2514600" marR="0" lvl="5" indent="-127000" algn="l" rtl="0">
              <a:spcBef>
                <a:spcPts val="400"/>
              </a:spcBef>
              <a:spcAft>
                <a:spcPts val="0"/>
              </a:spcAft>
              <a:buClr>
                <a:schemeClr val="dk1"/>
              </a:buClr>
              <a:buSzPct val="80000"/>
              <a:buFont typeface="Noto Sans Symbols"/>
              <a:buChar char="●"/>
              <a:defRPr sz="2000" b="0" i="0" u="none" strike="noStrike" cap="none">
                <a:solidFill>
                  <a:schemeClr val="dk1"/>
                </a:solidFill>
                <a:latin typeface="Tahoma"/>
                <a:ea typeface="Tahoma"/>
                <a:cs typeface="Tahoma"/>
                <a:sym typeface="Tahoma"/>
              </a:defRPr>
            </a:lvl6pPr>
            <a:lvl7pPr marL="2971800" marR="0" lvl="6" indent="-127000" algn="l" rtl="0">
              <a:spcBef>
                <a:spcPts val="400"/>
              </a:spcBef>
              <a:spcAft>
                <a:spcPts val="0"/>
              </a:spcAft>
              <a:buClr>
                <a:schemeClr val="dk1"/>
              </a:buClr>
              <a:buSzPct val="80000"/>
              <a:buFont typeface="Noto Sans Symbols"/>
              <a:buChar char="●"/>
              <a:defRPr sz="2000" b="0" i="0" u="none" strike="noStrike" cap="none">
                <a:solidFill>
                  <a:schemeClr val="dk1"/>
                </a:solidFill>
                <a:latin typeface="Tahoma"/>
                <a:ea typeface="Tahoma"/>
                <a:cs typeface="Tahoma"/>
                <a:sym typeface="Tahoma"/>
              </a:defRPr>
            </a:lvl7pPr>
            <a:lvl8pPr marL="3429000" marR="0" lvl="7" indent="-127000" algn="l" rtl="0">
              <a:spcBef>
                <a:spcPts val="400"/>
              </a:spcBef>
              <a:spcAft>
                <a:spcPts val="0"/>
              </a:spcAft>
              <a:buClr>
                <a:schemeClr val="dk1"/>
              </a:buClr>
              <a:buSzPct val="80000"/>
              <a:buFont typeface="Noto Sans Symbols"/>
              <a:buChar char="●"/>
              <a:defRPr sz="2000" b="0" i="0" u="none" strike="noStrike" cap="none">
                <a:solidFill>
                  <a:schemeClr val="dk1"/>
                </a:solidFill>
                <a:latin typeface="Tahoma"/>
                <a:ea typeface="Tahoma"/>
                <a:cs typeface="Tahoma"/>
                <a:sym typeface="Tahoma"/>
              </a:defRPr>
            </a:lvl8pPr>
            <a:lvl9pPr marL="3886200" marR="0" lvl="8" indent="-127000" algn="l" rtl="0">
              <a:spcBef>
                <a:spcPts val="400"/>
              </a:spcBef>
              <a:spcAft>
                <a:spcPts val="0"/>
              </a:spcAft>
              <a:buClr>
                <a:schemeClr val="dk1"/>
              </a:buClr>
              <a:buSzPct val="80000"/>
              <a:buFont typeface="Noto Sans Symbols"/>
              <a:buChar char="●"/>
              <a:defRPr sz="2000" b="0" i="0" u="none" strike="noStrike" cap="none">
                <a:solidFill>
                  <a:schemeClr val="dk1"/>
                </a:solidFill>
                <a:latin typeface="Tahoma"/>
                <a:ea typeface="Tahoma"/>
                <a:cs typeface="Tahoma"/>
                <a:sym typeface="Tahoma"/>
              </a:defRPr>
            </a:lvl9pPr>
          </a:lstStyle>
          <a:p>
            <a:endParaRPr/>
          </a:p>
        </p:txBody>
      </p:sp>
      <p:sp>
        <p:nvSpPr>
          <p:cNvPr id="59" name="Shape 59"/>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9pPr>
          </a:lstStyle>
          <a:p>
            <a:endParaRPr/>
          </a:p>
        </p:txBody>
      </p:sp>
      <p:sp>
        <p:nvSpPr>
          <p:cNvPr id="60" name="Shape 60"/>
          <p:cNvSpPr txBox="1">
            <a:spLocks noGrp="1"/>
          </p:cNvSpPr>
          <p:nvPr>
            <p:ph type="sldNum" idx="12"/>
          </p:nvPr>
        </p:nvSpPr>
        <p:spPr>
          <a:xfrm>
            <a:off x="6553200" y="6243637"/>
            <a:ext cx="2133600" cy="4571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000" b="0" i="0" u="none">
                <a:solidFill>
                  <a:schemeClr val="dk1"/>
                </a:solidFill>
                <a:latin typeface="Tahoma"/>
                <a:ea typeface="Tahoma"/>
                <a:cs typeface="Tahoma"/>
                <a:sym typeface="Tahoma"/>
              </a:rPr>
              <a:t>‹#›</a:t>
            </a:fld>
            <a:endParaRPr lang="en-US" sz="1000" b="0" i="0" u="none">
              <a:solidFill>
                <a:schemeClr val="dk1"/>
              </a:solidFill>
              <a:latin typeface="Tahoma"/>
              <a:ea typeface="Tahoma"/>
              <a:cs typeface="Tahoma"/>
              <a:sym typeface="Tahoma"/>
            </a:endParaRPr>
          </a:p>
        </p:txBody>
      </p:sp>
      <p:sp>
        <p:nvSpPr>
          <p:cNvPr id="61" name="Shape 61"/>
          <p:cNvSpPr txBox="1">
            <a:spLocks noGrp="1"/>
          </p:cNvSpPr>
          <p:nvPr>
            <p:ph type="dt" idx="10"/>
          </p:nvPr>
        </p:nvSpPr>
        <p:spPr>
          <a:xfrm>
            <a:off x="457200" y="6248400"/>
            <a:ext cx="2133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77812"/>
            <a:ext cx="8229600" cy="1139700"/>
          </a:xfrm>
          <a:prstGeom prst="rect">
            <a:avLst/>
          </a:prstGeom>
          <a:noFill/>
          <a:ln>
            <a:noFill/>
          </a:ln>
        </p:spPr>
        <p:txBody>
          <a:bodyPr lIns="91425" tIns="91425" rIns="91425" bIns="91425" anchor="ctr" anchorCtr="1"/>
          <a:lstStyle>
            <a:lvl1pPr marL="0" marR="0" lvl="0" indent="0" algn="ctr" rtl="0">
              <a:spcBef>
                <a:spcPts val="0"/>
              </a:spcBef>
              <a:spcAft>
                <a:spcPts val="0"/>
              </a:spcAft>
              <a:buNone/>
              <a:defRPr sz="4200" b="0" i="0" u="none" strike="noStrike" cap="none">
                <a:solidFill>
                  <a:schemeClr val="dk2"/>
                </a:solidFill>
                <a:latin typeface="Tahoma"/>
                <a:ea typeface="Tahoma"/>
                <a:cs typeface="Tahoma"/>
                <a:sym typeface="Tahoma"/>
              </a:defRPr>
            </a:lvl1pPr>
            <a:lvl2pPr marL="0" marR="0" lvl="1" indent="0" algn="ctr" rtl="0">
              <a:spcBef>
                <a:spcPts val="0"/>
              </a:spcBef>
              <a:spcAft>
                <a:spcPts val="0"/>
              </a:spcAft>
              <a:buNone/>
              <a:defRPr sz="4200" b="0" i="0" u="none" strike="noStrike" cap="none">
                <a:solidFill>
                  <a:schemeClr val="dk2"/>
                </a:solidFill>
                <a:latin typeface="Tahoma"/>
                <a:ea typeface="Tahoma"/>
                <a:cs typeface="Tahoma"/>
                <a:sym typeface="Tahoma"/>
              </a:defRPr>
            </a:lvl2pPr>
            <a:lvl3pPr marL="0" marR="0" lvl="2" indent="0" algn="ctr" rtl="0">
              <a:spcBef>
                <a:spcPts val="0"/>
              </a:spcBef>
              <a:spcAft>
                <a:spcPts val="0"/>
              </a:spcAft>
              <a:buNone/>
              <a:defRPr sz="4200" b="0" i="0" u="none" strike="noStrike" cap="none">
                <a:solidFill>
                  <a:schemeClr val="dk2"/>
                </a:solidFill>
                <a:latin typeface="Tahoma"/>
                <a:ea typeface="Tahoma"/>
                <a:cs typeface="Tahoma"/>
                <a:sym typeface="Tahoma"/>
              </a:defRPr>
            </a:lvl3pPr>
            <a:lvl4pPr marL="0" marR="0" lvl="3" indent="0" algn="ctr" rtl="0">
              <a:spcBef>
                <a:spcPts val="0"/>
              </a:spcBef>
              <a:spcAft>
                <a:spcPts val="0"/>
              </a:spcAft>
              <a:buNone/>
              <a:defRPr sz="4200" b="0" i="0" u="none" strike="noStrike" cap="none">
                <a:solidFill>
                  <a:schemeClr val="dk2"/>
                </a:solidFill>
                <a:latin typeface="Tahoma"/>
                <a:ea typeface="Tahoma"/>
                <a:cs typeface="Tahoma"/>
                <a:sym typeface="Tahoma"/>
              </a:defRPr>
            </a:lvl4pPr>
            <a:lvl5pPr marL="0" marR="0" lvl="4" indent="0" algn="ctr" rtl="0">
              <a:spcBef>
                <a:spcPts val="0"/>
              </a:spcBef>
              <a:spcAft>
                <a:spcPts val="0"/>
              </a:spcAft>
              <a:buNone/>
              <a:defRPr sz="4200" b="0" i="0" u="none" strike="noStrike" cap="none">
                <a:solidFill>
                  <a:schemeClr val="dk2"/>
                </a:solidFill>
                <a:latin typeface="Tahoma"/>
                <a:ea typeface="Tahoma"/>
                <a:cs typeface="Tahoma"/>
                <a:sym typeface="Tahoma"/>
              </a:defRPr>
            </a:lvl5pPr>
            <a:lvl6pPr marL="457200" marR="0" lvl="5" indent="0" algn="ctr" rtl="0">
              <a:spcBef>
                <a:spcPts val="0"/>
              </a:spcBef>
              <a:spcAft>
                <a:spcPts val="0"/>
              </a:spcAft>
              <a:buNone/>
              <a:defRPr sz="4200" b="0" i="0" u="none" strike="noStrike" cap="none">
                <a:solidFill>
                  <a:schemeClr val="dk2"/>
                </a:solidFill>
                <a:latin typeface="Tahoma"/>
                <a:ea typeface="Tahoma"/>
                <a:cs typeface="Tahoma"/>
                <a:sym typeface="Tahoma"/>
              </a:defRPr>
            </a:lvl6pPr>
            <a:lvl7pPr marL="914400" marR="0" lvl="6" indent="0" algn="ctr" rtl="0">
              <a:spcBef>
                <a:spcPts val="0"/>
              </a:spcBef>
              <a:spcAft>
                <a:spcPts val="0"/>
              </a:spcAft>
              <a:buNone/>
              <a:defRPr sz="4200" b="0" i="0" u="none" strike="noStrike" cap="none">
                <a:solidFill>
                  <a:schemeClr val="dk2"/>
                </a:solidFill>
                <a:latin typeface="Tahoma"/>
                <a:ea typeface="Tahoma"/>
                <a:cs typeface="Tahoma"/>
                <a:sym typeface="Tahoma"/>
              </a:defRPr>
            </a:lvl7pPr>
            <a:lvl8pPr marL="1371600" marR="0" lvl="7" indent="0" algn="ctr" rtl="0">
              <a:spcBef>
                <a:spcPts val="0"/>
              </a:spcBef>
              <a:spcAft>
                <a:spcPts val="0"/>
              </a:spcAft>
              <a:buNone/>
              <a:defRPr sz="4200" b="0" i="0" u="none" strike="noStrike" cap="none">
                <a:solidFill>
                  <a:schemeClr val="dk2"/>
                </a:solidFill>
                <a:latin typeface="Tahoma"/>
                <a:ea typeface="Tahoma"/>
                <a:cs typeface="Tahoma"/>
                <a:sym typeface="Tahoma"/>
              </a:defRPr>
            </a:lvl8pPr>
            <a:lvl9pPr marL="1828800" marR="0" lvl="8" indent="0" algn="ctr" rtl="0">
              <a:spcBef>
                <a:spcPts val="0"/>
              </a:spcBef>
              <a:spcAft>
                <a:spcPts val="0"/>
              </a:spcAft>
              <a:buNone/>
              <a:defRPr sz="4200" b="0" i="0" u="none" strike="noStrike" cap="none">
                <a:solidFill>
                  <a:schemeClr val="dk2"/>
                </a:solidFill>
                <a:latin typeface="Tahoma"/>
                <a:ea typeface="Tahoma"/>
                <a:cs typeface="Tahoma"/>
                <a:sym typeface="Tahoma"/>
              </a:defRPr>
            </a:lvl9pPr>
          </a:lstStyle>
          <a:p>
            <a:endParaRPr/>
          </a:p>
        </p:txBody>
      </p:sp>
      <p:sp>
        <p:nvSpPr>
          <p:cNvPr id="64" name="Shape 64"/>
          <p:cNvSpPr txBox="1">
            <a:spLocks noGrp="1"/>
          </p:cNvSpPr>
          <p:nvPr>
            <p:ph type="body" idx="1"/>
          </p:nvPr>
        </p:nvSpPr>
        <p:spPr>
          <a:xfrm>
            <a:off x="457200" y="1600200"/>
            <a:ext cx="4038600" cy="4530600"/>
          </a:xfrm>
          <a:prstGeom prst="rect">
            <a:avLst/>
          </a:prstGeom>
          <a:noFill/>
          <a:ln>
            <a:noFill/>
          </a:ln>
        </p:spPr>
        <p:txBody>
          <a:bodyPr lIns="91425" tIns="91425" rIns="91425" bIns="91425" anchor="t" anchorCtr="0"/>
          <a:lstStyle>
            <a:lvl1pPr marL="342900" marR="0" lvl="0" indent="-200660" algn="l" rtl="0">
              <a:spcBef>
                <a:spcPts val="560"/>
              </a:spcBef>
              <a:spcAft>
                <a:spcPts val="0"/>
              </a:spcAft>
              <a:buClr>
                <a:schemeClr val="hlink"/>
              </a:buClr>
              <a:buSzPct val="80000"/>
              <a:buFont typeface="Noto Sans Symbols"/>
              <a:buChar char="●"/>
              <a:defRPr sz="2800" b="0" i="0" u="none" strike="noStrike" cap="none">
                <a:solidFill>
                  <a:schemeClr val="dk1"/>
                </a:solidFill>
                <a:latin typeface="Tahoma"/>
                <a:ea typeface="Tahoma"/>
                <a:cs typeface="Tahoma"/>
                <a:sym typeface="Tahoma"/>
              </a:defRPr>
            </a:lvl1pPr>
            <a:lvl2pPr marL="742950" marR="0" lvl="1" indent="-163830" algn="l" rtl="0">
              <a:spcBef>
                <a:spcPts val="480"/>
              </a:spcBef>
              <a:spcAft>
                <a:spcPts val="0"/>
              </a:spcAft>
              <a:buClr>
                <a:schemeClr val="folHlink"/>
              </a:buClr>
              <a:buSzPct val="80000"/>
              <a:buFont typeface="Noto Sans Symbols"/>
              <a:buChar char="●"/>
              <a:defRPr sz="2400" b="0" i="0" u="none" strike="noStrike" cap="none">
                <a:solidFill>
                  <a:schemeClr val="dk1"/>
                </a:solidFill>
                <a:latin typeface="Tahoma"/>
                <a:ea typeface="Tahoma"/>
                <a:cs typeface="Tahoma"/>
                <a:sym typeface="Tahoma"/>
              </a:defRPr>
            </a:lvl2pPr>
            <a:lvl3pPr marL="1143000" marR="0" lvl="2" indent="-127000" algn="l" rtl="0">
              <a:spcBef>
                <a:spcPts val="400"/>
              </a:spcBef>
              <a:spcAft>
                <a:spcPts val="0"/>
              </a:spcAft>
              <a:buClr>
                <a:schemeClr val="dk2"/>
              </a:buClr>
              <a:buSzPct val="80000"/>
              <a:buFont typeface="Noto Sans Symbols"/>
              <a:buChar char="●"/>
              <a:defRPr sz="2000" b="0" i="0" u="none" strike="noStrike" cap="none">
                <a:solidFill>
                  <a:schemeClr val="dk1"/>
                </a:solidFill>
                <a:latin typeface="Tahoma"/>
                <a:ea typeface="Tahoma"/>
                <a:cs typeface="Tahoma"/>
                <a:sym typeface="Tahoma"/>
              </a:defRPr>
            </a:lvl3pPr>
            <a:lvl4pPr marL="1600200" marR="0" lvl="3" indent="-137160" algn="l" rtl="0">
              <a:spcBef>
                <a:spcPts val="360"/>
              </a:spcBef>
              <a:spcAft>
                <a:spcPts val="0"/>
              </a:spcAft>
              <a:buClr>
                <a:schemeClr val="hlink"/>
              </a:buClr>
              <a:buSzPct val="79999"/>
              <a:buFont typeface="Noto Sans Symbols"/>
              <a:buChar char="●"/>
              <a:defRPr sz="1800" b="0" i="0" u="none" strike="noStrike" cap="none">
                <a:solidFill>
                  <a:schemeClr val="dk1"/>
                </a:solidFill>
                <a:latin typeface="Tahoma"/>
                <a:ea typeface="Tahoma"/>
                <a:cs typeface="Tahoma"/>
                <a:sym typeface="Tahoma"/>
              </a:defRPr>
            </a:lvl4pPr>
            <a:lvl5pPr marL="2057400" marR="0" lvl="4" indent="-137160" algn="l" rtl="0">
              <a:spcBef>
                <a:spcPts val="360"/>
              </a:spcBef>
              <a:spcAft>
                <a:spcPts val="0"/>
              </a:spcAft>
              <a:buClr>
                <a:schemeClr val="dk1"/>
              </a:buClr>
              <a:buSzPct val="79999"/>
              <a:buFont typeface="Noto Sans Symbols"/>
              <a:buChar char="●"/>
              <a:defRPr sz="1800" b="0" i="0" u="none" strike="noStrike" cap="none">
                <a:solidFill>
                  <a:schemeClr val="dk1"/>
                </a:solidFill>
                <a:latin typeface="Tahoma"/>
                <a:ea typeface="Tahoma"/>
                <a:cs typeface="Tahoma"/>
                <a:sym typeface="Tahoma"/>
              </a:defRPr>
            </a:lvl5pPr>
            <a:lvl6pPr marL="2514600" marR="0" lvl="5" indent="-137160" algn="l" rtl="0">
              <a:spcBef>
                <a:spcPts val="360"/>
              </a:spcBef>
              <a:spcAft>
                <a:spcPts val="0"/>
              </a:spcAft>
              <a:buClr>
                <a:schemeClr val="dk1"/>
              </a:buClr>
              <a:buSzPct val="79999"/>
              <a:buFont typeface="Noto Sans Symbols"/>
              <a:buChar char="●"/>
              <a:defRPr sz="1800" b="0" i="0" u="none" strike="noStrike" cap="none">
                <a:solidFill>
                  <a:schemeClr val="dk1"/>
                </a:solidFill>
                <a:latin typeface="Tahoma"/>
                <a:ea typeface="Tahoma"/>
                <a:cs typeface="Tahoma"/>
                <a:sym typeface="Tahoma"/>
              </a:defRPr>
            </a:lvl6pPr>
            <a:lvl7pPr marL="2971800" marR="0" lvl="6" indent="-137160" algn="l" rtl="0">
              <a:spcBef>
                <a:spcPts val="360"/>
              </a:spcBef>
              <a:spcAft>
                <a:spcPts val="0"/>
              </a:spcAft>
              <a:buClr>
                <a:schemeClr val="dk1"/>
              </a:buClr>
              <a:buSzPct val="79999"/>
              <a:buFont typeface="Noto Sans Symbols"/>
              <a:buChar char="●"/>
              <a:defRPr sz="1800" b="0" i="0" u="none" strike="noStrike" cap="none">
                <a:solidFill>
                  <a:schemeClr val="dk1"/>
                </a:solidFill>
                <a:latin typeface="Tahoma"/>
                <a:ea typeface="Tahoma"/>
                <a:cs typeface="Tahoma"/>
                <a:sym typeface="Tahoma"/>
              </a:defRPr>
            </a:lvl7pPr>
            <a:lvl8pPr marL="3429000" marR="0" lvl="7" indent="-137159" algn="l" rtl="0">
              <a:spcBef>
                <a:spcPts val="360"/>
              </a:spcBef>
              <a:spcAft>
                <a:spcPts val="0"/>
              </a:spcAft>
              <a:buClr>
                <a:schemeClr val="dk1"/>
              </a:buClr>
              <a:buSzPct val="79999"/>
              <a:buFont typeface="Noto Sans Symbols"/>
              <a:buChar char="●"/>
              <a:defRPr sz="1800" b="0" i="0" u="none" strike="noStrike" cap="none">
                <a:solidFill>
                  <a:schemeClr val="dk1"/>
                </a:solidFill>
                <a:latin typeface="Tahoma"/>
                <a:ea typeface="Tahoma"/>
                <a:cs typeface="Tahoma"/>
                <a:sym typeface="Tahoma"/>
              </a:defRPr>
            </a:lvl8pPr>
            <a:lvl9pPr marL="3886200" marR="0" lvl="8" indent="-137159" algn="l" rtl="0">
              <a:spcBef>
                <a:spcPts val="360"/>
              </a:spcBef>
              <a:spcAft>
                <a:spcPts val="0"/>
              </a:spcAft>
              <a:buClr>
                <a:schemeClr val="dk1"/>
              </a:buClr>
              <a:buSzPct val="79999"/>
              <a:buFont typeface="Noto Sans Symbols"/>
              <a:buChar char="●"/>
              <a:defRPr sz="1800" b="0" i="0" u="none" strike="noStrike" cap="none">
                <a:solidFill>
                  <a:schemeClr val="dk1"/>
                </a:solidFill>
                <a:latin typeface="Tahoma"/>
                <a:ea typeface="Tahoma"/>
                <a:cs typeface="Tahoma"/>
                <a:sym typeface="Tahoma"/>
              </a:defRPr>
            </a:lvl9pPr>
          </a:lstStyle>
          <a:p>
            <a:endParaRPr/>
          </a:p>
        </p:txBody>
      </p:sp>
      <p:sp>
        <p:nvSpPr>
          <p:cNvPr id="65" name="Shape 65"/>
          <p:cNvSpPr txBox="1">
            <a:spLocks noGrp="1"/>
          </p:cNvSpPr>
          <p:nvPr>
            <p:ph type="body" idx="2"/>
          </p:nvPr>
        </p:nvSpPr>
        <p:spPr>
          <a:xfrm>
            <a:off x="4648200" y="1600200"/>
            <a:ext cx="4038600" cy="4530600"/>
          </a:xfrm>
          <a:prstGeom prst="rect">
            <a:avLst/>
          </a:prstGeom>
          <a:noFill/>
          <a:ln>
            <a:noFill/>
          </a:ln>
        </p:spPr>
        <p:txBody>
          <a:bodyPr lIns="91425" tIns="91425" rIns="91425" bIns="91425" anchor="t" anchorCtr="0"/>
          <a:lstStyle>
            <a:lvl1pPr marL="342900" marR="0" lvl="0" indent="-200660" algn="l" rtl="0">
              <a:spcBef>
                <a:spcPts val="560"/>
              </a:spcBef>
              <a:spcAft>
                <a:spcPts val="0"/>
              </a:spcAft>
              <a:buClr>
                <a:schemeClr val="hlink"/>
              </a:buClr>
              <a:buSzPct val="80000"/>
              <a:buFont typeface="Noto Sans Symbols"/>
              <a:buChar char="●"/>
              <a:defRPr sz="2800" b="0" i="0" u="none" strike="noStrike" cap="none">
                <a:solidFill>
                  <a:schemeClr val="dk1"/>
                </a:solidFill>
                <a:latin typeface="Tahoma"/>
                <a:ea typeface="Tahoma"/>
                <a:cs typeface="Tahoma"/>
                <a:sym typeface="Tahoma"/>
              </a:defRPr>
            </a:lvl1pPr>
            <a:lvl2pPr marL="742950" marR="0" lvl="1" indent="-163830" algn="l" rtl="0">
              <a:spcBef>
                <a:spcPts val="480"/>
              </a:spcBef>
              <a:spcAft>
                <a:spcPts val="0"/>
              </a:spcAft>
              <a:buClr>
                <a:schemeClr val="folHlink"/>
              </a:buClr>
              <a:buSzPct val="80000"/>
              <a:buFont typeface="Noto Sans Symbols"/>
              <a:buChar char="●"/>
              <a:defRPr sz="2400" b="0" i="0" u="none" strike="noStrike" cap="none">
                <a:solidFill>
                  <a:schemeClr val="dk1"/>
                </a:solidFill>
                <a:latin typeface="Tahoma"/>
                <a:ea typeface="Tahoma"/>
                <a:cs typeface="Tahoma"/>
                <a:sym typeface="Tahoma"/>
              </a:defRPr>
            </a:lvl2pPr>
            <a:lvl3pPr marL="1143000" marR="0" lvl="2" indent="-127000" algn="l" rtl="0">
              <a:spcBef>
                <a:spcPts val="400"/>
              </a:spcBef>
              <a:spcAft>
                <a:spcPts val="0"/>
              </a:spcAft>
              <a:buClr>
                <a:schemeClr val="dk2"/>
              </a:buClr>
              <a:buSzPct val="80000"/>
              <a:buFont typeface="Noto Sans Symbols"/>
              <a:buChar char="●"/>
              <a:defRPr sz="2000" b="0" i="0" u="none" strike="noStrike" cap="none">
                <a:solidFill>
                  <a:schemeClr val="dk1"/>
                </a:solidFill>
                <a:latin typeface="Tahoma"/>
                <a:ea typeface="Tahoma"/>
                <a:cs typeface="Tahoma"/>
                <a:sym typeface="Tahoma"/>
              </a:defRPr>
            </a:lvl3pPr>
            <a:lvl4pPr marL="1600200" marR="0" lvl="3" indent="-137160" algn="l" rtl="0">
              <a:spcBef>
                <a:spcPts val="360"/>
              </a:spcBef>
              <a:spcAft>
                <a:spcPts val="0"/>
              </a:spcAft>
              <a:buClr>
                <a:schemeClr val="hlink"/>
              </a:buClr>
              <a:buSzPct val="79999"/>
              <a:buFont typeface="Noto Sans Symbols"/>
              <a:buChar char="●"/>
              <a:defRPr sz="1800" b="0" i="0" u="none" strike="noStrike" cap="none">
                <a:solidFill>
                  <a:schemeClr val="dk1"/>
                </a:solidFill>
                <a:latin typeface="Tahoma"/>
                <a:ea typeface="Tahoma"/>
                <a:cs typeface="Tahoma"/>
                <a:sym typeface="Tahoma"/>
              </a:defRPr>
            </a:lvl4pPr>
            <a:lvl5pPr marL="2057400" marR="0" lvl="4" indent="-137160" algn="l" rtl="0">
              <a:spcBef>
                <a:spcPts val="360"/>
              </a:spcBef>
              <a:spcAft>
                <a:spcPts val="0"/>
              </a:spcAft>
              <a:buClr>
                <a:schemeClr val="dk1"/>
              </a:buClr>
              <a:buSzPct val="79999"/>
              <a:buFont typeface="Noto Sans Symbols"/>
              <a:buChar char="●"/>
              <a:defRPr sz="1800" b="0" i="0" u="none" strike="noStrike" cap="none">
                <a:solidFill>
                  <a:schemeClr val="dk1"/>
                </a:solidFill>
                <a:latin typeface="Tahoma"/>
                <a:ea typeface="Tahoma"/>
                <a:cs typeface="Tahoma"/>
                <a:sym typeface="Tahoma"/>
              </a:defRPr>
            </a:lvl5pPr>
            <a:lvl6pPr marL="2514600" marR="0" lvl="5" indent="-137160" algn="l" rtl="0">
              <a:spcBef>
                <a:spcPts val="360"/>
              </a:spcBef>
              <a:spcAft>
                <a:spcPts val="0"/>
              </a:spcAft>
              <a:buClr>
                <a:schemeClr val="dk1"/>
              </a:buClr>
              <a:buSzPct val="79999"/>
              <a:buFont typeface="Noto Sans Symbols"/>
              <a:buChar char="●"/>
              <a:defRPr sz="1800" b="0" i="0" u="none" strike="noStrike" cap="none">
                <a:solidFill>
                  <a:schemeClr val="dk1"/>
                </a:solidFill>
                <a:latin typeface="Tahoma"/>
                <a:ea typeface="Tahoma"/>
                <a:cs typeface="Tahoma"/>
                <a:sym typeface="Tahoma"/>
              </a:defRPr>
            </a:lvl6pPr>
            <a:lvl7pPr marL="2971800" marR="0" lvl="6" indent="-137160" algn="l" rtl="0">
              <a:spcBef>
                <a:spcPts val="360"/>
              </a:spcBef>
              <a:spcAft>
                <a:spcPts val="0"/>
              </a:spcAft>
              <a:buClr>
                <a:schemeClr val="dk1"/>
              </a:buClr>
              <a:buSzPct val="79999"/>
              <a:buFont typeface="Noto Sans Symbols"/>
              <a:buChar char="●"/>
              <a:defRPr sz="1800" b="0" i="0" u="none" strike="noStrike" cap="none">
                <a:solidFill>
                  <a:schemeClr val="dk1"/>
                </a:solidFill>
                <a:latin typeface="Tahoma"/>
                <a:ea typeface="Tahoma"/>
                <a:cs typeface="Tahoma"/>
                <a:sym typeface="Tahoma"/>
              </a:defRPr>
            </a:lvl7pPr>
            <a:lvl8pPr marL="3429000" marR="0" lvl="7" indent="-137159" algn="l" rtl="0">
              <a:spcBef>
                <a:spcPts val="360"/>
              </a:spcBef>
              <a:spcAft>
                <a:spcPts val="0"/>
              </a:spcAft>
              <a:buClr>
                <a:schemeClr val="dk1"/>
              </a:buClr>
              <a:buSzPct val="79999"/>
              <a:buFont typeface="Noto Sans Symbols"/>
              <a:buChar char="●"/>
              <a:defRPr sz="1800" b="0" i="0" u="none" strike="noStrike" cap="none">
                <a:solidFill>
                  <a:schemeClr val="dk1"/>
                </a:solidFill>
                <a:latin typeface="Tahoma"/>
                <a:ea typeface="Tahoma"/>
                <a:cs typeface="Tahoma"/>
                <a:sym typeface="Tahoma"/>
              </a:defRPr>
            </a:lvl8pPr>
            <a:lvl9pPr marL="3886200" marR="0" lvl="8" indent="-137159" algn="l" rtl="0">
              <a:spcBef>
                <a:spcPts val="360"/>
              </a:spcBef>
              <a:spcAft>
                <a:spcPts val="0"/>
              </a:spcAft>
              <a:buClr>
                <a:schemeClr val="dk1"/>
              </a:buClr>
              <a:buSzPct val="79999"/>
              <a:buFont typeface="Noto Sans Symbols"/>
              <a:buChar char="●"/>
              <a:defRPr sz="1800" b="0" i="0" u="none" strike="noStrike" cap="none">
                <a:solidFill>
                  <a:schemeClr val="dk1"/>
                </a:solidFill>
                <a:latin typeface="Tahoma"/>
                <a:ea typeface="Tahoma"/>
                <a:cs typeface="Tahoma"/>
                <a:sym typeface="Tahoma"/>
              </a:defRPr>
            </a:lvl9pPr>
          </a:lstStyle>
          <a:p>
            <a:endParaRPr/>
          </a:p>
        </p:txBody>
      </p:sp>
      <p:sp>
        <p:nvSpPr>
          <p:cNvPr id="66" name="Shape 66"/>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9pPr>
          </a:lstStyle>
          <a:p>
            <a:endParaRPr/>
          </a:p>
        </p:txBody>
      </p:sp>
      <p:sp>
        <p:nvSpPr>
          <p:cNvPr id="67" name="Shape 67"/>
          <p:cNvSpPr txBox="1">
            <a:spLocks noGrp="1"/>
          </p:cNvSpPr>
          <p:nvPr>
            <p:ph type="sldNum" idx="12"/>
          </p:nvPr>
        </p:nvSpPr>
        <p:spPr>
          <a:xfrm>
            <a:off x="6553200" y="6243637"/>
            <a:ext cx="2133600" cy="4571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000" b="0" i="0" u="none">
                <a:solidFill>
                  <a:schemeClr val="dk1"/>
                </a:solidFill>
                <a:latin typeface="Tahoma"/>
                <a:ea typeface="Tahoma"/>
                <a:cs typeface="Tahoma"/>
                <a:sym typeface="Tahoma"/>
              </a:rPr>
              <a:t>‹#›</a:t>
            </a:fld>
            <a:endParaRPr lang="en-US" sz="1000" b="0" i="0" u="none">
              <a:solidFill>
                <a:schemeClr val="dk1"/>
              </a:solidFill>
              <a:latin typeface="Tahoma"/>
              <a:ea typeface="Tahoma"/>
              <a:cs typeface="Tahoma"/>
              <a:sym typeface="Tahoma"/>
            </a:endParaRPr>
          </a:p>
        </p:txBody>
      </p:sp>
      <p:sp>
        <p:nvSpPr>
          <p:cNvPr id="68" name="Shape 68"/>
          <p:cNvSpPr txBox="1">
            <a:spLocks noGrp="1"/>
          </p:cNvSpPr>
          <p:nvPr>
            <p:ph type="dt" idx="10"/>
          </p:nvPr>
        </p:nvSpPr>
        <p:spPr>
          <a:xfrm>
            <a:off x="457200" y="6248400"/>
            <a:ext cx="2133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11700" y="3307400"/>
            <a:ext cx="8114400" cy="3261300"/>
          </a:xfrm>
          <a:prstGeom prst="rect">
            <a:avLst/>
          </a:prstGeom>
        </p:spPr>
        <p:txBody>
          <a:bodyPr lIns="91425" tIns="91425" rIns="91425" bIns="91425" anchor="b" anchorCtr="0"/>
          <a:lstStyle>
            <a:lvl1pPr lvl="0">
              <a:spcBef>
                <a:spcPts val="0"/>
              </a:spcBef>
              <a:buClr>
                <a:schemeClr val="lt1"/>
              </a:buClr>
              <a:buSzPct val="100000"/>
              <a:defRPr sz="6800">
                <a:solidFill>
                  <a:schemeClr val="lt1"/>
                </a:solidFill>
              </a:defRPr>
            </a:lvl1pPr>
            <a:lvl2pPr lvl="1">
              <a:spcBef>
                <a:spcPts val="0"/>
              </a:spcBef>
              <a:buClr>
                <a:schemeClr val="lt1"/>
              </a:buClr>
              <a:buSzPct val="100000"/>
              <a:defRPr sz="6800">
                <a:solidFill>
                  <a:schemeClr val="lt1"/>
                </a:solidFill>
              </a:defRPr>
            </a:lvl2pPr>
            <a:lvl3pPr lvl="2">
              <a:spcBef>
                <a:spcPts val="0"/>
              </a:spcBef>
              <a:buClr>
                <a:schemeClr val="lt1"/>
              </a:buClr>
              <a:buSzPct val="100000"/>
              <a:defRPr sz="6800">
                <a:solidFill>
                  <a:schemeClr val="lt1"/>
                </a:solidFill>
              </a:defRPr>
            </a:lvl3pPr>
            <a:lvl4pPr lvl="3">
              <a:spcBef>
                <a:spcPts val="0"/>
              </a:spcBef>
              <a:buClr>
                <a:schemeClr val="lt1"/>
              </a:buClr>
              <a:buSzPct val="100000"/>
              <a:defRPr sz="6800">
                <a:solidFill>
                  <a:schemeClr val="lt1"/>
                </a:solidFill>
              </a:defRPr>
            </a:lvl4pPr>
            <a:lvl5pPr lvl="4">
              <a:spcBef>
                <a:spcPts val="0"/>
              </a:spcBef>
              <a:buClr>
                <a:schemeClr val="lt1"/>
              </a:buClr>
              <a:buSzPct val="100000"/>
              <a:defRPr sz="6800">
                <a:solidFill>
                  <a:schemeClr val="lt1"/>
                </a:solidFill>
              </a:defRPr>
            </a:lvl5pPr>
            <a:lvl6pPr lvl="5">
              <a:spcBef>
                <a:spcPts val="0"/>
              </a:spcBef>
              <a:buClr>
                <a:schemeClr val="lt1"/>
              </a:buClr>
              <a:buSzPct val="100000"/>
              <a:defRPr sz="6800">
                <a:solidFill>
                  <a:schemeClr val="lt1"/>
                </a:solidFill>
              </a:defRPr>
            </a:lvl6pPr>
            <a:lvl7pPr lvl="6">
              <a:spcBef>
                <a:spcPts val="0"/>
              </a:spcBef>
              <a:buClr>
                <a:schemeClr val="lt1"/>
              </a:buClr>
              <a:buSzPct val="100000"/>
              <a:defRPr sz="6800">
                <a:solidFill>
                  <a:schemeClr val="lt1"/>
                </a:solidFill>
              </a:defRPr>
            </a:lvl7pPr>
            <a:lvl8pPr lvl="7">
              <a:spcBef>
                <a:spcPts val="0"/>
              </a:spcBef>
              <a:buClr>
                <a:schemeClr val="lt1"/>
              </a:buClr>
              <a:buSzPct val="100000"/>
              <a:defRPr sz="6800">
                <a:solidFill>
                  <a:schemeClr val="lt1"/>
                </a:solidFill>
              </a:defRPr>
            </a:lvl8pPr>
            <a:lvl9pPr lvl="8">
              <a:spcBef>
                <a:spcPts val="0"/>
              </a:spcBef>
              <a:buClr>
                <a:schemeClr val="lt1"/>
              </a:buClr>
              <a:buSzPct val="100000"/>
              <a:defRPr sz="6800">
                <a:solidFill>
                  <a:schemeClr val="lt1"/>
                </a:solidFill>
              </a:defRPr>
            </a:lvl9pPr>
          </a:lstStyle>
          <a:p>
            <a:endParaRPr/>
          </a:p>
        </p:txBody>
      </p:sp>
      <p:sp>
        <p:nvSpPr>
          <p:cNvPr id="20" name="Shape 20"/>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solidFill>
                  <a:schemeClr val="lt1"/>
                </a:solidFill>
              </a:rPr>
              <a:t>‹#›</a:t>
            </a:fld>
            <a:endParaRPr lang="en-US">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body" idx="1"/>
          </p:nvPr>
        </p:nvSpPr>
        <p:spPr>
          <a:xfrm>
            <a:off x="311700" y="1536633"/>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body" idx="2"/>
          </p:nvPr>
        </p:nvSpPr>
        <p:spPr>
          <a:xfrm>
            <a:off x="4832400" y="1536633"/>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11700" y="842400"/>
            <a:ext cx="2808000" cy="1007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5" name="Shape 35"/>
          <p:cNvSpPr txBox="1">
            <a:spLocks noGrp="1"/>
          </p:cNvSpPr>
          <p:nvPr>
            <p:ph type="body" idx="1"/>
          </p:nvPr>
        </p:nvSpPr>
        <p:spPr>
          <a:xfrm>
            <a:off x="311700" y="1987833"/>
            <a:ext cx="2808000" cy="41040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6" name="Shape 36"/>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90250" y="701800"/>
            <a:ext cx="5683800" cy="54543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9" name="Shape 3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solidFill>
                  <a:schemeClr val="lt1"/>
                </a:solidFill>
              </a:rPr>
              <a:t>‹#›</a:t>
            </a:fld>
            <a:endParaRPr lang="en-US">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0"/>
        <p:cNvGrpSpPr/>
        <p:nvPr/>
      </p:nvGrpSpPr>
      <p:grpSpPr>
        <a:xfrm>
          <a:off x="0" y="0"/>
          <a:ext cx="0" cy="0"/>
          <a:chOff x="0" y="0"/>
          <a:chExt cx="0" cy="0"/>
        </a:xfrm>
      </p:grpSpPr>
      <p:sp>
        <p:nvSpPr>
          <p:cNvPr id="41" name="Shape 41"/>
          <p:cNvSpPr/>
          <p:nvPr/>
        </p:nvSpPr>
        <p:spPr>
          <a:xfrm>
            <a:off x="4572000" y="133"/>
            <a:ext cx="4572000" cy="68580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2" name="Shape 42"/>
          <p:cNvCxnSpPr/>
          <p:nvPr/>
        </p:nvCxnSpPr>
        <p:spPr>
          <a:xfrm>
            <a:off x="5029675" y="5994000"/>
            <a:ext cx="468300" cy="0"/>
          </a:xfrm>
          <a:prstGeom prst="straightConnector1">
            <a:avLst/>
          </a:prstGeom>
          <a:noFill/>
          <a:ln w="19050" cap="flat" cmpd="sng">
            <a:solidFill>
              <a:schemeClr val="lt1"/>
            </a:solidFill>
            <a:prstDash val="solid"/>
            <a:round/>
            <a:headEnd type="none" w="med" len="med"/>
            <a:tailEnd type="none" w="med" len="med"/>
          </a:ln>
        </p:spPr>
      </p:cxnSp>
      <p:sp>
        <p:nvSpPr>
          <p:cNvPr id="43" name="Shape 43"/>
          <p:cNvSpPr txBox="1">
            <a:spLocks noGrp="1"/>
          </p:cNvSpPr>
          <p:nvPr>
            <p:ph type="title"/>
          </p:nvPr>
        </p:nvSpPr>
        <p:spPr>
          <a:xfrm>
            <a:off x="265500" y="1834132"/>
            <a:ext cx="4045200" cy="2069100"/>
          </a:xfrm>
          <a:prstGeom prst="rect">
            <a:avLst/>
          </a:prstGeom>
        </p:spPr>
        <p:txBody>
          <a:bodyPr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4" name="Shape 44"/>
          <p:cNvSpPr txBox="1">
            <a:spLocks noGrp="1"/>
          </p:cNvSpPr>
          <p:nvPr>
            <p:ph type="subTitle" idx="1"/>
          </p:nvPr>
        </p:nvSpPr>
        <p:spPr>
          <a:xfrm>
            <a:off x="265500" y="3974833"/>
            <a:ext cx="4045200" cy="1794000"/>
          </a:xfrm>
          <a:prstGeom prst="rect">
            <a:avLst/>
          </a:prstGeom>
        </p:spPr>
        <p:txBody>
          <a:bodyPr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5" name="Shape 45"/>
          <p:cNvSpPr txBox="1">
            <a:spLocks noGrp="1"/>
          </p:cNvSpPr>
          <p:nvPr>
            <p:ph type="body" idx="2"/>
          </p:nvPr>
        </p:nvSpPr>
        <p:spPr>
          <a:xfrm>
            <a:off x="4939500" y="965600"/>
            <a:ext cx="3837000" cy="49269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6" name="Shape 46"/>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solidFill>
                  <a:schemeClr val="lt1"/>
                </a:solidFill>
              </a:rPr>
              <a:t>‹#›</a:t>
            </a:fld>
            <a:endParaRPr lang="en-US">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319500" y="5644966"/>
            <a:ext cx="5998800" cy="798300"/>
          </a:xfrm>
          <a:prstGeom prst="rect">
            <a:avLst/>
          </a:prstGeom>
        </p:spPr>
        <p:txBody>
          <a:bodyPr lIns="91425" tIns="91425" rIns="91425" bIns="91425" anchor="ctr" anchorCtr="0"/>
          <a:lstStyle>
            <a:lvl1pPr lvl="0">
              <a:lnSpc>
                <a:spcPct val="100000"/>
              </a:lnSpc>
              <a:spcBef>
                <a:spcPts val="0"/>
              </a:spcBef>
              <a:spcAft>
                <a:spcPts val="0"/>
              </a:spcAft>
              <a:buClr>
                <a:schemeClr val="accent3"/>
              </a:buClr>
              <a:buFont typeface="Alfa Slab One"/>
              <a:buNone/>
              <a:defRPr>
                <a:solidFill>
                  <a:schemeClr val="accent3"/>
                </a:solidFill>
                <a:latin typeface="Alfa Slab One"/>
                <a:ea typeface="Alfa Slab One"/>
                <a:cs typeface="Alfa Slab One"/>
                <a:sym typeface="Alfa Slab One"/>
              </a:defRPr>
            </a:lvl1pPr>
          </a:lstStyle>
          <a:p>
            <a:endParaRPr/>
          </a:p>
        </p:txBody>
      </p:sp>
      <p:sp>
        <p:nvSpPr>
          <p:cNvPr id="49" name="Shape 4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11700" y="593366"/>
            <a:ext cx="8520600" cy="763500"/>
          </a:xfrm>
          <a:prstGeom prst="rect">
            <a:avLst/>
          </a:prstGeom>
          <a:noFill/>
          <a:ln>
            <a:noFill/>
          </a:ln>
        </p:spPr>
        <p:txBody>
          <a:bodyPr lIns="91425" tIns="91425" rIns="91425" bIns="91425" anchor="t" anchorCtr="0"/>
          <a:lstStyle>
            <a:lvl1pPr lvl="0">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1pPr>
            <a:lvl2pPr lvl="1">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2pPr>
            <a:lvl3pPr lvl="2">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3pPr>
            <a:lvl4pPr lvl="3">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4pPr>
            <a:lvl5pPr lvl="4">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5pPr>
            <a:lvl6pPr lvl="5">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6pPr>
            <a:lvl7pPr lvl="6">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7pPr>
            <a:lvl8pPr lvl="7">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8pPr>
            <a:lvl9pPr lvl="8">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11" name="Shape 11"/>
          <p:cNvSpPr txBox="1">
            <a:spLocks noGrp="1"/>
          </p:cNvSpPr>
          <p:nvPr>
            <p:ph type="body" idx="1"/>
          </p:nvPr>
        </p:nvSpPr>
        <p:spPr>
          <a:xfrm>
            <a:off x="311700" y="1536633"/>
            <a:ext cx="85206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Proxima Nova"/>
              <a:defRPr sz="1800">
                <a:solidFill>
                  <a:schemeClr val="dk2"/>
                </a:solidFill>
                <a:latin typeface="Proxima Nova"/>
                <a:ea typeface="Proxima Nova"/>
                <a:cs typeface="Proxima Nova"/>
                <a:sym typeface="Proxima Nova"/>
              </a:defRPr>
            </a:lvl1pPr>
            <a:lvl2pPr lvl="1">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2pPr>
            <a:lvl3pPr lvl="2">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3pPr>
            <a:lvl4pPr lvl="3">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4pPr>
            <a:lvl5pPr lvl="4">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5pPr>
            <a:lvl6pPr lvl="5">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6pPr>
            <a:lvl7pPr lvl="6">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7pPr>
            <a:lvl8pPr lvl="7">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8pPr>
            <a:lvl9pPr lvl="8">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9pPr>
          </a:lstStyle>
          <a:p>
            <a:endParaRPr/>
          </a:p>
        </p:txBody>
      </p:sp>
      <p:sp>
        <p:nvSpPr>
          <p:cNvPr id="12" name="Shape 12"/>
          <p:cNvSpPr txBox="1">
            <a:spLocks noGrp="1"/>
          </p:cNvSpPr>
          <p:nvPr>
            <p:ph type="sldNum" idx="12"/>
          </p:nvPr>
        </p:nvSpPr>
        <p:spPr>
          <a:xfrm>
            <a:off x="8472457" y="6217622"/>
            <a:ext cx="548700" cy="5247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US" sz="1000">
                <a:solidFill>
                  <a:schemeClr val="dk2"/>
                </a:solidFill>
                <a:latin typeface="Proxima Nova"/>
                <a:ea typeface="Proxima Nova"/>
                <a:cs typeface="Proxima Nova"/>
                <a:sym typeface="Proxima Nova"/>
              </a:rPr>
              <a:t>‹#›</a:t>
            </a:fld>
            <a:endParaRPr lang="en-US" sz="1000">
              <a:solidFill>
                <a:schemeClr val="dk2"/>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bls.gov/oco/"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8" Type="http://schemas.openxmlformats.org/officeDocument/2006/relationships/hyperlink" Target="http://www.quintcareers.com/index.html" TargetMode="External"/><Relationship Id="rId3" Type="http://schemas.openxmlformats.org/officeDocument/2006/relationships/hyperlink" Target="file:///\\localhost\E\Media\PowerPoint_Lectures\chapter12\11_Careers_new.ppt" TargetMode="External"/><Relationship Id="rId7" Type="http://schemas.openxmlformats.org/officeDocument/2006/relationships/hyperlink" Target="http://www.monster.com/"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hyperlink" Target="http://www.rileyguide.com/" TargetMode="External"/><Relationship Id="rId5" Type="http://schemas.openxmlformats.org/officeDocument/2006/relationships/hyperlink" Target="http://www.job-hunt.org/" TargetMode="External"/><Relationship Id="rId4" Type="http://schemas.openxmlformats.org/officeDocument/2006/relationships/hyperlink" Target="http://www.careers.org/" TargetMode="External"/><Relationship Id="rId9"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ctrTitle"/>
          </p:nvPr>
        </p:nvSpPr>
        <p:spPr>
          <a:xfrm>
            <a:off x="311700" y="794633"/>
            <a:ext cx="8520600" cy="2610300"/>
          </a:xfrm>
          <a:prstGeom prst="rect">
            <a:avLst/>
          </a:prstGeom>
        </p:spPr>
        <p:txBody>
          <a:bodyPr lIns="91425" tIns="91425" rIns="91425" bIns="91425" anchor="b" anchorCtr="0">
            <a:noAutofit/>
          </a:bodyPr>
          <a:lstStyle/>
          <a:p>
            <a:pPr lvl="0">
              <a:spcBef>
                <a:spcPts val="0"/>
              </a:spcBef>
              <a:buNone/>
            </a:pPr>
            <a:r>
              <a:rPr lang="en-US"/>
              <a:t>Career and Education Research</a:t>
            </a:r>
          </a:p>
        </p:txBody>
      </p:sp>
      <p:sp>
        <p:nvSpPr>
          <p:cNvPr id="75" name="Shape 75"/>
          <p:cNvSpPr txBox="1">
            <a:spLocks noGrp="1"/>
          </p:cNvSpPr>
          <p:nvPr>
            <p:ph type="subTitle" idx="1"/>
          </p:nvPr>
        </p:nvSpPr>
        <p:spPr>
          <a:xfrm>
            <a:off x="311700" y="4221097"/>
            <a:ext cx="8520600" cy="978000"/>
          </a:xfrm>
          <a:prstGeom prst="rect">
            <a:avLst/>
          </a:prstGeom>
          <a:solidFill>
            <a:srgbClr val="0000FF"/>
          </a:solidFill>
        </p:spPr>
        <p:txBody>
          <a:bodyPr lIns="91425" tIns="91425" rIns="91425" bIns="91425" anchor="t" anchorCtr="0">
            <a:noAutofit/>
          </a:bodyPr>
          <a:lstStyle/>
          <a:p>
            <a:pPr lvl="0">
              <a:spcBef>
                <a:spcPts val="0"/>
              </a:spcBef>
              <a:buNone/>
            </a:pPr>
            <a:r>
              <a:rPr lang="en-US"/>
              <a:t>English 510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0" y="152400"/>
            <a:ext cx="9144000" cy="1371599"/>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dk2"/>
              </a:buClr>
              <a:buSzPct val="25000"/>
              <a:buFont typeface="Erica One"/>
              <a:buNone/>
            </a:pPr>
            <a:r>
              <a:rPr lang="en-US" sz="2800" b="0" i="0" u="none" strike="noStrike" cap="none">
                <a:solidFill>
                  <a:schemeClr val="dk2"/>
                </a:solidFill>
                <a:latin typeface="Erica One"/>
                <a:ea typeface="Erica One"/>
                <a:cs typeface="Erica One"/>
                <a:sym typeface="Erica One"/>
              </a:rPr>
              <a:t>Explore the </a:t>
            </a:r>
            <a:r>
              <a:rPr lang="en-US" sz="2800" b="0" i="1" u="none" strike="noStrike" cap="none">
                <a:solidFill>
                  <a:schemeClr val="dk2"/>
                </a:solidFill>
                <a:latin typeface="Erica One"/>
                <a:ea typeface="Erica One"/>
                <a:cs typeface="Erica One"/>
                <a:sym typeface="Erica One"/>
              </a:rPr>
              <a:t>Occupational Outlook Handbook</a:t>
            </a:r>
            <a:br>
              <a:rPr lang="en-US" sz="2800" b="0" i="1" u="none" strike="noStrike" cap="none">
                <a:solidFill>
                  <a:schemeClr val="dk2"/>
                </a:solidFill>
                <a:latin typeface="Erica One"/>
                <a:ea typeface="Erica One"/>
                <a:cs typeface="Erica One"/>
                <a:sym typeface="Erica One"/>
              </a:rPr>
            </a:br>
            <a:r>
              <a:rPr lang="en-US" sz="2800" b="0" i="1" u="sng" strike="noStrike" cap="none">
                <a:solidFill>
                  <a:schemeClr val="hlink"/>
                </a:solidFill>
                <a:latin typeface="Tahoma"/>
                <a:ea typeface="Tahoma"/>
                <a:cs typeface="Tahoma"/>
                <a:sym typeface="Tahoma"/>
                <a:hlinkClick r:id="rId3"/>
              </a:rPr>
              <a:t>http://www.bls.gov/oco/</a:t>
            </a:r>
          </a:p>
        </p:txBody>
      </p:sp>
      <p:sp>
        <p:nvSpPr>
          <p:cNvPr id="169" name="Shape 169"/>
          <p:cNvSpPr txBox="1">
            <a:spLocks noGrp="1"/>
          </p:cNvSpPr>
          <p:nvPr>
            <p:ph type="body" idx="1"/>
          </p:nvPr>
        </p:nvSpPr>
        <p:spPr>
          <a:xfrm>
            <a:off x="304800" y="1676400"/>
            <a:ext cx="6400799" cy="46481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hlink"/>
              </a:buClr>
              <a:buSzPct val="80000"/>
              <a:buFont typeface="Noto Sans Symbols"/>
              <a:buChar char="●"/>
            </a:pPr>
            <a:r>
              <a:rPr lang="en-US" sz="2400" b="1" i="0" u="none" strike="noStrike" cap="none">
                <a:solidFill>
                  <a:schemeClr val="dk2"/>
                </a:solidFill>
                <a:latin typeface="Balthazar"/>
                <a:ea typeface="Balthazar"/>
                <a:cs typeface="Balthazar"/>
                <a:sym typeface="Balthazar"/>
              </a:rPr>
              <a:t>Keep up with the occupational outlook for various fields.</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1" i="0" u="none" strike="noStrike" cap="none">
                <a:solidFill>
                  <a:schemeClr val="dk2"/>
                </a:solidFill>
                <a:latin typeface="Balthazar"/>
                <a:ea typeface="Balthazar"/>
                <a:cs typeface="Balthazar"/>
                <a:sym typeface="Balthazar"/>
              </a:rPr>
              <a:t>Get to know which ones are adding jobs and which ones are losing them.</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1" i="1" u="none" strike="noStrike" cap="none">
                <a:solidFill>
                  <a:schemeClr val="dk2"/>
                </a:solidFill>
                <a:latin typeface="Balthazar"/>
                <a:ea typeface="Balthazar"/>
                <a:cs typeface="Balthazar"/>
                <a:sym typeface="Balthazar"/>
              </a:rPr>
              <a:t>The Occupational Outlook Handbook</a:t>
            </a:r>
            <a:r>
              <a:rPr lang="en-US" sz="2400" b="1" i="0" u="none" strike="noStrike" cap="none">
                <a:solidFill>
                  <a:schemeClr val="dk2"/>
                </a:solidFill>
                <a:latin typeface="Balthazar"/>
                <a:ea typeface="Balthazar"/>
                <a:cs typeface="Balthazar"/>
                <a:sym typeface="Balthazar"/>
              </a:rPr>
              <a:t> is an excellent source, and is updated every two years.</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1" i="0" u="none" strike="noStrike" cap="none">
                <a:solidFill>
                  <a:srgbClr val="000BA3"/>
                </a:solidFill>
                <a:latin typeface="Balthazar"/>
                <a:ea typeface="Balthazar"/>
                <a:cs typeface="Balthazar"/>
                <a:sym typeface="Balthazar"/>
              </a:rPr>
              <a:t>Good news!</a:t>
            </a:r>
            <a:r>
              <a:rPr lang="en-US" sz="2400" b="1" i="0" u="none" strike="noStrike" cap="none">
                <a:solidFill>
                  <a:schemeClr val="dk2"/>
                </a:solidFill>
                <a:latin typeface="Balthazar"/>
                <a:ea typeface="Balthazar"/>
                <a:cs typeface="Balthazar"/>
                <a:sym typeface="Balthazar"/>
              </a:rPr>
              <a:t> Over the next few years, jobs requiring college degrees will be the fastest-growing and highest paying</a:t>
            </a:r>
            <a:r>
              <a:rPr lang="en-US" sz="2000" b="1" i="0" u="none" strike="noStrike" cap="none">
                <a:solidFill>
                  <a:schemeClr val="dk2"/>
                </a:solidFill>
                <a:latin typeface="Balthazar"/>
                <a:ea typeface="Balthazar"/>
                <a:cs typeface="Balthazar"/>
                <a:sym typeface="Balthazar"/>
              </a:rPr>
              <a:t>.</a:t>
            </a:r>
          </a:p>
        </p:txBody>
      </p:sp>
      <p:pic>
        <p:nvPicPr>
          <p:cNvPr id="170" name="Shape 170" descr="MPj03998940000[1]"/>
          <p:cNvPicPr preferRelativeResize="0"/>
          <p:nvPr/>
        </p:nvPicPr>
        <p:blipFill rotWithShape="1">
          <a:blip r:embed="rId4">
            <a:alphaModFix/>
          </a:blip>
          <a:srcRect r="24612"/>
          <a:stretch/>
        </p:blipFill>
        <p:spPr>
          <a:xfrm>
            <a:off x="6705600" y="1752600"/>
            <a:ext cx="2209799" cy="1952624"/>
          </a:xfrm>
          <a:prstGeom prst="rect">
            <a:avLst/>
          </a:prstGeom>
          <a:noFill/>
          <a:ln>
            <a:noFill/>
          </a:ln>
        </p:spPr>
      </p:pic>
      <p:pic>
        <p:nvPicPr>
          <p:cNvPr id="171" name="Shape 171" descr="MCj02954790000[1]"/>
          <p:cNvPicPr preferRelativeResize="0"/>
          <p:nvPr/>
        </p:nvPicPr>
        <p:blipFill rotWithShape="1">
          <a:blip r:embed="rId5">
            <a:alphaModFix/>
          </a:blip>
          <a:srcRect/>
          <a:stretch/>
        </p:blipFill>
        <p:spPr>
          <a:xfrm>
            <a:off x="6705600" y="4419600"/>
            <a:ext cx="2216149" cy="1725612"/>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500"/>
                                        <p:tgtEl>
                                          <p:spTgt spid="16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70"/>
                                        </p:tgtEl>
                                        <p:attrNameLst>
                                          <p:attrName>style.visibility</p:attrName>
                                        </p:attrNameLst>
                                      </p:cBhvr>
                                      <p:to>
                                        <p:strVal val="visible"/>
                                      </p:to>
                                    </p:set>
                                    <p:anim calcmode="lin" valueType="num">
                                      <p:cBhvr additive="base">
                                        <p:cTn id="11" dur="500"/>
                                        <p:tgtEl>
                                          <p:spTgt spid="170"/>
                                        </p:tgtEl>
                                        <p:attrNameLst>
                                          <p:attrName>ppt_w</p:attrName>
                                        </p:attrNameLst>
                                      </p:cBhvr>
                                      <p:tavLst>
                                        <p:tav tm="0">
                                          <p:val>
                                            <p:strVal val="0"/>
                                          </p:val>
                                        </p:tav>
                                        <p:tav tm="100000">
                                          <p:val>
                                            <p:strVal val="#ppt_w"/>
                                          </p:val>
                                        </p:tav>
                                      </p:tavLst>
                                    </p:anim>
                                    <p:anim calcmode="lin" valueType="num">
                                      <p:cBhvr additive="base">
                                        <p:cTn id="12" dur="500"/>
                                        <p:tgtEl>
                                          <p:spTgt spid="170"/>
                                        </p:tgtEl>
                                        <p:attrNameLst>
                                          <p:attrName>ppt_h</p:attrName>
                                        </p:attrNameLst>
                                      </p:cBhvr>
                                      <p:tavLst>
                                        <p:tav tm="0">
                                          <p:val>
                                            <p:str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171"/>
                                        </p:tgtEl>
                                        <p:attrNameLst>
                                          <p:attrName>style.visibility</p:attrName>
                                        </p:attrNameLst>
                                      </p:cBhvr>
                                      <p:to>
                                        <p:strVal val="visible"/>
                                      </p:to>
                                    </p:set>
                                    <p:anim calcmode="lin" valueType="num">
                                      <p:cBhvr additive="base">
                                        <p:cTn id="16" dur="500"/>
                                        <p:tgtEl>
                                          <p:spTgt spid="171"/>
                                        </p:tgtEl>
                                        <p:attrNameLst>
                                          <p:attrName>ppt_w</p:attrName>
                                        </p:attrNameLst>
                                      </p:cBhvr>
                                      <p:tavLst>
                                        <p:tav tm="0">
                                          <p:val>
                                            <p:strVal val="0"/>
                                          </p:val>
                                        </p:tav>
                                        <p:tav tm="100000">
                                          <p:val>
                                            <p:strVal val="#ppt_w"/>
                                          </p:val>
                                        </p:tav>
                                      </p:tavLst>
                                    </p:anim>
                                    <p:anim calcmode="lin" valueType="num">
                                      <p:cBhvr additive="base">
                                        <p:cTn id="17" dur="500"/>
                                        <p:tgtEl>
                                          <p:spTgt spid="171"/>
                                        </p:tgtEl>
                                        <p:attrNameLst>
                                          <p:attrName>ppt_h</p:attrName>
                                        </p:attrNameLst>
                                      </p:cBhvr>
                                      <p:tavLst>
                                        <p:tav tm="0">
                                          <p:val>
                                            <p:str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9">
                                            <p:txEl>
                                              <p:pRg st="0" end="0"/>
                                            </p:txEl>
                                          </p:spTgt>
                                        </p:tgtEl>
                                        <p:attrNameLst>
                                          <p:attrName>style.visibility</p:attrName>
                                        </p:attrNameLst>
                                      </p:cBhvr>
                                      <p:to>
                                        <p:strVal val="visible"/>
                                      </p:to>
                                    </p:set>
                                    <p:animEffect transition="in" filter="fade">
                                      <p:cBhvr>
                                        <p:cTn id="22" dur="1000"/>
                                        <p:tgtEl>
                                          <p:spTgt spid="16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9">
                                            <p:txEl>
                                              <p:pRg st="1" end="1"/>
                                            </p:txEl>
                                          </p:spTgt>
                                        </p:tgtEl>
                                        <p:attrNameLst>
                                          <p:attrName>style.visibility</p:attrName>
                                        </p:attrNameLst>
                                      </p:cBhvr>
                                      <p:to>
                                        <p:strVal val="visible"/>
                                      </p:to>
                                    </p:set>
                                    <p:animEffect transition="in" filter="fade">
                                      <p:cBhvr>
                                        <p:cTn id="27" dur="1000"/>
                                        <p:tgtEl>
                                          <p:spTgt spid="16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9">
                                            <p:txEl>
                                              <p:pRg st="2" end="2"/>
                                            </p:txEl>
                                          </p:spTgt>
                                        </p:tgtEl>
                                        <p:attrNameLst>
                                          <p:attrName>style.visibility</p:attrName>
                                        </p:attrNameLst>
                                      </p:cBhvr>
                                      <p:to>
                                        <p:strVal val="visible"/>
                                      </p:to>
                                    </p:set>
                                    <p:animEffect transition="in" filter="fade">
                                      <p:cBhvr>
                                        <p:cTn id="32" dur="1000"/>
                                        <p:tgtEl>
                                          <p:spTgt spid="16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9">
                                            <p:txEl>
                                              <p:pRg st="3" end="3"/>
                                            </p:txEl>
                                          </p:spTgt>
                                        </p:tgtEl>
                                        <p:attrNameLst>
                                          <p:attrName>style.visibility</p:attrName>
                                        </p:attrNameLst>
                                      </p:cBhvr>
                                      <p:to>
                                        <p:strVal val="visible"/>
                                      </p:to>
                                    </p:set>
                                    <p:animEffect transition="in" filter="fade">
                                      <p:cBhvr>
                                        <p:cTn id="37" dur="1000"/>
                                        <p:tgtEl>
                                          <p:spTgt spid="16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277812"/>
            <a:ext cx="5791200" cy="1139825"/>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dk1"/>
              </a:buClr>
              <a:buSzPct val="25000"/>
              <a:buFont typeface="Libre Baskerville"/>
              <a:buNone/>
            </a:pPr>
            <a:r>
              <a:rPr lang="en-US" sz="4200" b="0" i="0" u="none" strike="noStrike" cap="none">
                <a:solidFill>
                  <a:schemeClr val="dk1"/>
                </a:solidFill>
                <a:latin typeface="Libre Baskerville"/>
                <a:ea typeface="Libre Baskerville"/>
                <a:cs typeface="Libre Baskerville"/>
                <a:sym typeface="Libre Baskerville"/>
              </a:rPr>
              <a:t>What to Look for in a Career</a:t>
            </a:r>
          </a:p>
        </p:txBody>
      </p:sp>
      <p:sp>
        <p:nvSpPr>
          <p:cNvPr id="178" name="Shape 178"/>
          <p:cNvSpPr txBox="1">
            <a:spLocks noGrp="1"/>
          </p:cNvSpPr>
          <p:nvPr>
            <p:ph type="body" idx="1"/>
          </p:nvPr>
        </p:nvSpPr>
        <p:spPr>
          <a:xfrm>
            <a:off x="457200" y="1600200"/>
            <a:ext cx="4038599" cy="4530724"/>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hlink"/>
              </a:buClr>
              <a:buSzPct val="80000"/>
              <a:buFont typeface="Noto Sans Symbols"/>
              <a:buChar char="●"/>
            </a:pPr>
            <a:r>
              <a:rPr lang="en-US" sz="2000" b="0" i="0" u="none" strike="noStrike" cap="none">
                <a:solidFill>
                  <a:schemeClr val="dk2"/>
                </a:solidFill>
                <a:latin typeface="Arial"/>
                <a:ea typeface="Arial"/>
                <a:cs typeface="Arial"/>
                <a:sym typeface="Arial"/>
              </a:rPr>
              <a:t>Major career field target</a:t>
            </a:r>
          </a:p>
          <a:p>
            <a:pPr marL="342900" marR="0" lvl="0" indent="-342900" algn="l" rtl="0">
              <a:lnSpc>
                <a:spcPct val="90000"/>
              </a:lnSpc>
              <a:spcBef>
                <a:spcPts val="400"/>
              </a:spcBef>
              <a:spcAft>
                <a:spcPts val="0"/>
              </a:spcAft>
              <a:buClr>
                <a:schemeClr val="hlink"/>
              </a:buClr>
              <a:buSzPct val="80000"/>
              <a:buFont typeface="Noto Sans Symbols"/>
              <a:buChar char="●"/>
            </a:pPr>
            <a:r>
              <a:rPr lang="en-US" sz="2000" b="0" i="0" u="none" strike="noStrike" cap="none">
                <a:solidFill>
                  <a:schemeClr val="dk2"/>
                </a:solidFill>
                <a:latin typeface="Arial"/>
                <a:ea typeface="Arial"/>
                <a:cs typeface="Arial"/>
                <a:sym typeface="Arial"/>
              </a:rPr>
              <a:t>Preferred type of work</a:t>
            </a:r>
          </a:p>
          <a:p>
            <a:pPr marL="342900" marR="0" lvl="0" indent="-342900" algn="l" rtl="0">
              <a:lnSpc>
                <a:spcPct val="90000"/>
              </a:lnSpc>
              <a:spcBef>
                <a:spcPts val="400"/>
              </a:spcBef>
              <a:spcAft>
                <a:spcPts val="0"/>
              </a:spcAft>
              <a:buClr>
                <a:schemeClr val="hlink"/>
              </a:buClr>
              <a:buSzPct val="80000"/>
              <a:buFont typeface="Noto Sans Symbols"/>
              <a:buChar char="●"/>
            </a:pPr>
            <a:r>
              <a:rPr lang="en-US" sz="2000" b="0" i="0" u="none" strike="noStrike" cap="none">
                <a:solidFill>
                  <a:schemeClr val="dk2"/>
                </a:solidFill>
                <a:latin typeface="Arial"/>
                <a:ea typeface="Arial"/>
                <a:cs typeface="Arial"/>
                <a:sym typeface="Arial"/>
              </a:rPr>
              <a:t>Income requirements</a:t>
            </a:r>
          </a:p>
          <a:p>
            <a:pPr marL="342900" marR="0" lvl="0" indent="-342900" algn="l" rtl="0">
              <a:lnSpc>
                <a:spcPct val="90000"/>
              </a:lnSpc>
              <a:spcBef>
                <a:spcPts val="400"/>
              </a:spcBef>
              <a:spcAft>
                <a:spcPts val="0"/>
              </a:spcAft>
              <a:buClr>
                <a:schemeClr val="hlink"/>
              </a:buClr>
              <a:buSzPct val="80000"/>
              <a:buFont typeface="Noto Sans Symbols"/>
              <a:buChar char="●"/>
            </a:pPr>
            <a:r>
              <a:rPr lang="en-US" sz="2000" b="0" i="0" u="none" strike="noStrike" cap="none">
                <a:solidFill>
                  <a:schemeClr val="dk2"/>
                </a:solidFill>
                <a:latin typeface="Arial"/>
                <a:ea typeface="Arial"/>
                <a:cs typeface="Arial"/>
                <a:sym typeface="Arial"/>
              </a:rPr>
              <a:t>Geographical requirements</a:t>
            </a:r>
          </a:p>
          <a:p>
            <a:pPr marL="342900" marR="0" lvl="0" indent="-342900" algn="l" rtl="0">
              <a:lnSpc>
                <a:spcPct val="90000"/>
              </a:lnSpc>
              <a:spcBef>
                <a:spcPts val="400"/>
              </a:spcBef>
              <a:spcAft>
                <a:spcPts val="0"/>
              </a:spcAft>
              <a:buClr>
                <a:schemeClr val="hlink"/>
              </a:buClr>
              <a:buSzPct val="80000"/>
              <a:buFont typeface="Noto Sans Symbols"/>
              <a:buChar char="●"/>
            </a:pPr>
            <a:r>
              <a:rPr lang="en-US" sz="2000" b="0" i="0" u="none" strike="noStrike" cap="none">
                <a:solidFill>
                  <a:schemeClr val="dk2"/>
                </a:solidFill>
                <a:latin typeface="Arial"/>
                <a:ea typeface="Arial"/>
                <a:cs typeface="Arial"/>
                <a:sym typeface="Arial"/>
              </a:rPr>
              <a:t>Special needs</a:t>
            </a:r>
          </a:p>
          <a:p>
            <a:pPr marL="342900" marR="0" lvl="0" indent="-342900" algn="l" rtl="0">
              <a:lnSpc>
                <a:spcPct val="90000"/>
              </a:lnSpc>
              <a:spcBef>
                <a:spcPts val="400"/>
              </a:spcBef>
              <a:spcAft>
                <a:spcPts val="0"/>
              </a:spcAft>
              <a:buClr>
                <a:schemeClr val="hlink"/>
              </a:buClr>
              <a:buSzPct val="80000"/>
              <a:buFont typeface="Noto Sans Symbols"/>
              <a:buChar char="●"/>
            </a:pPr>
            <a:r>
              <a:rPr lang="en-US" sz="2000" b="0" i="0" u="none" strike="noStrike" cap="none">
                <a:solidFill>
                  <a:schemeClr val="dk2"/>
                </a:solidFill>
                <a:latin typeface="Arial"/>
                <a:ea typeface="Arial"/>
                <a:cs typeface="Arial"/>
                <a:sym typeface="Arial"/>
              </a:rPr>
              <a:t>Industry preferences</a:t>
            </a:r>
          </a:p>
          <a:p>
            <a:pPr marL="342900" marR="0" lvl="0" indent="-342900" algn="l" rtl="0">
              <a:lnSpc>
                <a:spcPct val="90000"/>
              </a:lnSpc>
              <a:spcBef>
                <a:spcPts val="400"/>
              </a:spcBef>
              <a:spcAft>
                <a:spcPts val="0"/>
              </a:spcAft>
              <a:buClr>
                <a:schemeClr val="hlink"/>
              </a:buClr>
              <a:buSzPct val="80000"/>
              <a:buFont typeface="Noto Sans Symbols"/>
              <a:buChar char="●"/>
            </a:pPr>
            <a:r>
              <a:rPr lang="en-US" sz="2000" b="0" i="0" u="none" strike="noStrike" cap="none">
                <a:solidFill>
                  <a:schemeClr val="dk2"/>
                </a:solidFill>
                <a:latin typeface="Arial"/>
                <a:ea typeface="Arial"/>
                <a:cs typeface="Arial"/>
                <a:sym typeface="Arial"/>
              </a:rPr>
              <a:t>Stress level</a:t>
            </a:r>
          </a:p>
          <a:p>
            <a:pPr marL="342900" marR="0" lvl="0" indent="-342900" algn="l" rtl="0">
              <a:lnSpc>
                <a:spcPct val="90000"/>
              </a:lnSpc>
              <a:spcBef>
                <a:spcPts val="400"/>
              </a:spcBef>
              <a:spcAft>
                <a:spcPts val="0"/>
              </a:spcAft>
              <a:buClr>
                <a:schemeClr val="hlink"/>
              </a:buClr>
              <a:buSzPct val="80000"/>
              <a:buFont typeface="Noto Sans Symbols"/>
              <a:buChar char="●"/>
            </a:pPr>
            <a:r>
              <a:rPr lang="en-US" sz="2000" b="0" i="0" u="none" strike="noStrike" cap="none">
                <a:solidFill>
                  <a:schemeClr val="dk2"/>
                </a:solidFill>
                <a:latin typeface="Arial"/>
                <a:ea typeface="Arial"/>
                <a:cs typeface="Arial"/>
                <a:sym typeface="Arial"/>
              </a:rPr>
              <a:t>Level of interaction with other people</a:t>
            </a:r>
          </a:p>
          <a:p>
            <a:pPr marL="342900" marR="0" lvl="0" indent="-342900" algn="l" rtl="0">
              <a:lnSpc>
                <a:spcPct val="90000"/>
              </a:lnSpc>
              <a:spcBef>
                <a:spcPts val="400"/>
              </a:spcBef>
              <a:spcAft>
                <a:spcPts val="0"/>
              </a:spcAft>
              <a:buClr>
                <a:schemeClr val="hlink"/>
              </a:buClr>
              <a:buSzPct val="80000"/>
              <a:buFont typeface="Noto Sans Symbols"/>
              <a:buChar char="●"/>
            </a:pPr>
            <a:r>
              <a:rPr lang="en-US" sz="2000" b="0" i="0" u="none" strike="noStrike" cap="none">
                <a:solidFill>
                  <a:schemeClr val="dk2"/>
                </a:solidFill>
                <a:latin typeface="Arial"/>
                <a:ea typeface="Arial"/>
                <a:cs typeface="Arial"/>
                <a:sym typeface="Arial"/>
              </a:rPr>
              <a:t>Indoor vs. outdoor</a:t>
            </a:r>
          </a:p>
          <a:p>
            <a:pPr marL="342900" marR="0" lvl="0" indent="-342900" algn="l" rtl="0">
              <a:lnSpc>
                <a:spcPct val="90000"/>
              </a:lnSpc>
              <a:spcBef>
                <a:spcPts val="400"/>
              </a:spcBef>
              <a:spcAft>
                <a:spcPts val="0"/>
              </a:spcAft>
              <a:buClr>
                <a:schemeClr val="hlink"/>
              </a:buClr>
              <a:buSzPct val="80000"/>
              <a:buFont typeface="Noto Sans Symbols"/>
              <a:buChar char="●"/>
            </a:pPr>
            <a:r>
              <a:rPr lang="en-US" sz="2000" b="0" i="0" u="none" strike="noStrike" cap="none">
                <a:solidFill>
                  <a:schemeClr val="dk2"/>
                </a:solidFill>
                <a:latin typeface="Arial"/>
                <a:ea typeface="Arial"/>
                <a:cs typeface="Arial"/>
                <a:sym typeface="Arial"/>
              </a:rPr>
              <a:t>Amount of independence</a:t>
            </a:r>
          </a:p>
          <a:p>
            <a:pPr marL="342900" marR="0" lvl="0" indent="-342900" algn="l" rtl="0">
              <a:lnSpc>
                <a:spcPct val="90000"/>
              </a:lnSpc>
              <a:spcBef>
                <a:spcPts val="400"/>
              </a:spcBef>
              <a:spcAft>
                <a:spcPts val="0"/>
              </a:spcAft>
              <a:buClr>
                <a:schemeClr val="hlink"/>
              </a:buClr>
              <a:buSzPct val="80000"/>
              <a:buFont typeface="Noto Sans Symbols"/>
              <a:buChar char="●"/>
            </a:pPr>
            <a:r>
              <a:rPr lang="en-US" sz="2000" b="0" i="0" u="none" strike="noStrike" cap="none">
                <a:solidFill>
                  <a:schemeClr val="dk2"/>
                </a:solidFill>
                <a:latin typeface="Arial"/>
                <a:ea typeface="Arial"/>
                <a:cs typeface="Arial"/>
                <a:sym typeface="Arial"/>
              </a:rPr>
              <a:t>Balance between creative and conventional tasks</a:t>
            </a:r>
          </a:p>
        </p:txBody>
      </p:sp>
      <p:pic>
        <p:nvPicPr>
          <p:cNvPr id="179" name="Shape 179"/>
          <p:cNvPicPr preferRelativeResize="0"/>
          <p:nvPr/>
        </p:nvPicPr>
        <p:blipFill rotWithShape="1">
          <a:blip r:embed="rId3">
            <a:alphaModFix/>
          </a:blip>
          <a:srcRect/>
          <a:stretch/>
        </p:blipFill>
        <p:spPr>
          <a:xfrm>
            <a:off x="6400800" y="152400"/>
            <a:ext cx="2209799" cy="1458911"/>
          </a:xfrm>
          <a:prstGeom prst="rect">
            <a:avLst/>
          </a:prstGeom>
          <a:noFill/>
          <a:ln>
            <a:noFill/>
          </a:ln>
        </p:spPr>
      </p:pic>
      <p:sp>
        <p:nvSpPr>
          <p:cNvPr id="180" name="Shape 180"/>
          <p:cNvSpPr txBox="1">
            <a:spLocks noGrp="1"/>
          </p:cNvSpPr>
          <p:nvPr>
            <p:ph type="body" idx="1"/>
          </p:nvPr>
        </p:nvSpPr>
        <p:spPr>
          <a:xfrm>
            <a:off x="4648200" y="1600200"/>
            <a:ext cx="4038599" cy="4530724"/>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0000FF"/>
              </a:buClr>
              <a:buSzPct val="80000"/>
              <a:buFont typeface="Noto Sans Symbols"/>
              <a:buChar char="●"/>
            </a:pPr>
            <a:r>
              <a:rPr lang="en-US" sz="2000" b="0" i="0" u="none" strike="noStrike" cap="none">
                <a:solidFill>
                  <a:srgbClr val="0000FF"/>
                </a:solidFill>
                <a:latin typeface="Arial"/>
                <a:ea typeface="Arial"/>
                <a:cs typeface="Arial"/>
                <a:sym typeface="Arial"/>
              </a:rPr>
              <a:t>The type of people you would interact with</a:t>
            </a:r>
          </a:p>
          <a:p>
            <a:pPr marL="342900" marR="0" lvl="0" indent="-342900" algn="l" rtl="0">
              <a:lnSpc>
                <a:spcPct val="90000"/>
              </a:lnSpc>
              <a:spcBef>
                <a:spcPts val="400"/>
              </a:spcBef>
              <a:spcAft>
                <a:spcPts val="0"/>
              </a:spcAft>
              <a:buClr>
                <a:srgbClr val="0000FF"/>
              </a:buClr>
              <a:buSzPct val="80000"/>
              <a:buFont typeface="Noto Sans Symbols"/>
              <a:buChar char="●"/>
            </a:pPr>
            <a:r>
              <a:rPr lang="en-US" sz="2000" b="0" i="0" u="none" strike="noStrike" cap="none">
                <a:solidFill>
                  <a:srgbClr val="0000FF"/>
                </a:solidFill>
                <a:latin typeface="Arial"/>
                <a:ea typeface="Arial"/>
                <a:cs typeface="Arial"/>
                <a:sym typeface="Arial"/>
              </a:rPr>
              <a:t>Physical requirements</a:t>
            </a:r>
          </a:p>
          <a:p>
            <a:pPr marL="342900" marR="0" lvl="0" indent="-342900" algn="l" rtl="0">
              <a:lnSpc>
                <a:spcPct val="90000"/>
              </a:lnSpc>
              <a:spcBef>
                <a:spcPts val="400"/>
              </a:spcBef>
              <a:spcAft>
                <a:spcPts val="0"/>
              </a:spcAft>
              <a:buClr>
                <a:srgbClr val="0000FF"/>
              </a:buClr>
              <a:buSzPct val="80000"/>
              <a:buFont typeface="Noto Sans Symbols"/>
              <a:buChar char="●"/>
            </a:pPr>
            <a:r>
              <a:rPr lang="en-US" sz="2000" b="0" i="0" u="none" strike="noStrike" cap="none">
                <a:solidFill>
                  <a:srgbClr val="0000FF"/>
                </a:solidFill>
                <a:latin typeface="Arial"/>
                <a:ea typeface="Arial"/>
                <a:cs typeface="Arial"/>
                <a:sym typeface="Arial"/>
              </a:rPr>
              <a:t>Local/national/international organization</a:t>
            </a:r>
          </a:p>
          <a:p>
            <a:pPr marL="342900" marR="0" lvl="0" indent="-342900" algn="l" rtl="0">
              <a:lnSpc>
                <a:spcPct val="90000"/>
              </a:lnSpc>
              <a:spcBef>
                <a:spcPts val="400"/>
              </a:spcBef>
              <a:spcAft>
                <a:spcPts val="0"/>
              </a:spcAft>
              <a:buClr>
                <a:srgbClr val="0000FF"/>
              </a:buClr>
              <a:buSzPct val="80000"/>
              <a:buFont typeface="Noto Sans Symbols"/>
              <a:buChar char="●"/>
            </a:pPr>
            <a:r>
              <a:rPr lang="en-US" sz="2000" b="0" i="0" u="none" strike="noStrike" cap="none">
                <a:solidFill>
                  <a:srgbClr val="0000FF"/>
                </a:solidFill>
                <a:latin typeface="Arial"/>
                <a:ea typeface="Arial"/>
                <a:cs typeface="Arial"/>
                <a:sym typeface="Arial"/>
              </a:rPr>
              <a:t>Benefits and perks</a:t>
            </a:r>
          </a:p>
          <a:p>
            <a:pPr marL="342900" marR="0" lvl="0" indent="-342900" algn="l" rtl="0">
              <a:lnSpc>
                <a:spcPct val="90000"/>
              </a:lnSpc>
              <a:spcBef>
                <a:spcPts val="400"/>
              </a:spcBef>
              <a:spcAft>
                <a:spcPts val="0"/>
              </a:spcAft>
              <a:buClr>
                <a:srgbClr val="0000FF"/>
              </a:buClr>
              <a:buSzPct val="80000"/>
              <a:buFont typeface="Noto Sans Symbols"/>
              <a:buChar char="●"/>
            </a:pPr>
            <a:r>
              <a:rPr lang="en-US" sz="2000" b="0" i="0" u="none" strike="noStrike" cap="none">
                <a:solidFill>
                  <a:srgbClr val="0000FF"/>
                </a:solidFill>
                <a:latin typeface="Arial"/>
                <a:ea typeface="Arial"/>
                <a:cs typeface="Arial"/>
                <a:sym typeface="Arial"/>
              </a:rPr>
              <a:t>Advancement opportunities</a:t>
            </a:r>
          </a:p>
          <a:p>
            <a:pPr marL="342900" marR="0" lvl="0" indent="-342900" algn="l" rtl="0">
              <a:lnSpc>
                <a:spcPct val="90000"/>
              </a:lnSpc>
              <a:spcBef>
                <a:spcPts val="400"/>
              </a:spcBef>
              <a:spcAft>
                <a:spcPts val="0"/>
              </a:spcAft>
              <a:buClr>
                <a:srgbClr val="0000FF"/>
              </a:buClr>
              <a:buSzPct val="80000"/>
              <a:buFont typeface="Noto Sans Symbols"/>
              <a:buChar char="●"/>
            </a:pPr>
            <a:r>
              <a:rPr lang="en-US" sz="2000" b="0" i="0" u="none" strike="noStrike" cap="none">
                <a:solidFill>
                  <a:srgbClr val="0000FF"/>
                </a:solidFill>
                <a:latin typeface="Arial"/>
                <a:ea typeface="Arial"/>
                <a:cs typeface="Arial"/>
                <a:sym typeface="Arial"/>
              </a:rPr>
              <a:t>A good boss</a:t>
            </a:r>
          </a:p>
          <a:p>
            <a:pPr marL="342900" marR="0" lvl="0" indent="-342900" algn="l" rtl="0">
              <a:lnSpc>
                <a:spcPct val="90000"/>
              </a:lnSpc>
              <a:spcBef>
                <a:spcPts val="400"/>
              </a:spcBef>
              <a:spcAft>
                <a:spcPts val="0"/>
              </a:spcAft>
              <a:buClr>
                <a:srgbClr val="0000FF"/>
              </a:buClr>
              <a:buSzPct val="80000"/>
              <a:buFont typeface="Noto Sans Symbols"/>
              <a:buChar char="●"/>
            </a:pPr>
            <a:r>
              <a:rPr lang="en-US" sz="2000" b="0" i="0" u="none" strike="noStrike" cap="none">
                <a:solidFill>
                  <a:srgbClr val="0000FF"/>
                </a:solidFill>
                <a:latin typeface="Arial"/>
                <a:ea typeface="Arial"/>
                <a:cs typeface="Arial"/>
                <a:sym typeface="Arial"/>
              </a:rPr>
              <a:t>Training</a:t>
            </a:r>
          </a:p>
          <a:p>
            <a:pPr marL="342900" marR="0" lvl="0" indent="-342900" algn="l" rtl="0">
              <a:lnSpc>
                <a:spcPct val="90000"/>
              </a:lnSpc>
              <a:spcBef>
                <a:spcPts val="400"/>
              </a:spcBef>
              <a:spcAft>
                <a:spcPts val="0"/>
              </a:spcAft>
              <a:buClr>
                <a:srgbClr val="0000FF"/>
              </a:buClr>
              <a:buSzPct val="80000"/>
              <a:buFont typeface="Noto Sans Symbols"/>
              <a:buChar char="●"/>
            </a:pPr>
            <a:r>
              <a:rPr lang="en-US" sz="2000" b="0" i="0" u="none" strike="noStrike" cap="none">
                <a:solidFill>
                  <a:srgbClr val="0000FF"/>
                </a:solidFill>
                <a:latin typeface="Arial"/>
                <a:ea typeface="Arial"/>
                <a:cs typeface="Arial"/>
                <a:sym typeface="Arial"/>
              </a:rPr>
              <a:t>Industry outlook</a:t>
            </a:r>
          </a:p>
          <a:p>
            <a:pPr marL="342900" marR="0" lvl="0" indent="-342900" algn="l" rtl="0">
              <a:lnSpc>
                <a:spcPct val="90000"/>
              </a:lnSpc>
              <a:spcBef>
                <a:spcPts val="400"/>
              </a:spcBef>
              <a:spcAft>
                <a:spcPts val="0"/>
              </a:spcAft>
              <a:buClr>
                <a:srgbClr val="0000FF"/>
              </a:buClr>
              <a:buSzPct val="80000"/>
              <a:buFont typeface="Noto Sans Symbols"/>
              <a:buChar char="●"/>
            </a:pPr>
            <a:r>
              <a:rPr lang="en-US" sz="2000" b="0" i="0" u="none" strike="noStrike" cap="none">
                <a:solidFill>
                  <a:srgbClr val="0000FF"/>
                </a:solidFill>
                <a:latin typeface="Arial"/>
                <a:ea typeface="Arial"/>
                <a:cs typeface="Arial"/>
                <a:sym typeface="Arial"/>
              </a:rPr>
              <a:t>Reputation of the firm in the industry</a:t>
            </a:r>
          </a:p>
          <a:p>
            <a:pPr marL="342900" marR="0" lvl="0" indent="-342900" algn="l" rtl="0">
              <a:spcBef>
                <a:spcPts val="400"/>
              </a:spcBef>
              <a:spcAft>
                <a:spcPts val="0"/>
              </a:spcAft>
              <a:buClr>
                <a:schemeClr val="hlink"/>
              </a:buClr>
              <a:buSzPct val="80000"/>
              <a:buFont typeface="Noto Sans Symbols"/>
              <a:buNone/>
            </a:pPr>
            <a:endParaRPr sz="2000" b="0" i="0" u="none" strike="noStrike" cap="none">
              <a:solidFill>
                <a:schemeClr val="dk1"/>
              </a:solidFill>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500"/>
                                        <p:tgtEl>
                                          <p:spTgt spid="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8">
                                            <p:txEl>
                                              <p:pRg st="0" end="0"/>
                                            </p:txEl>
                                          </p:spTgt>
                                        </p:tgtEl>
                                        <p:attrNameLst>
                                          <p:attrName>style.visibility</p:attrName>
                                        </p:attrNameLst>
                                      </p:cBhvr>
                                      <p:to>
                                        <p:strVal val="visible"/>
                                      </p:to>
                                    </p:set>
                                    <p:animEffect transition="in" filter="fade">
                                      <p:cBhvr>
                                        <p:cTn id="12" dur="500"/>
                                        <p:tgtEl>
                                          <p:spTgt spid="17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8">
                                            <p:txEl>
                                              <p:pRg st="1" end="1"/>
                                            </p:txEl>
                                          </p:spTgt>
                                        </p:tgtEl>
                                        <p:attrNameLst>
                                          <p:attrName>style.visibility</p:attrName>
                                        </p:attrNameLst>
                                      </p:cBhvr>
                                      <p:to>
                                        <p:strVal val="visible"/>
                                      </p:to>
                                    </p:set>
                                    <p:animEffect transition="in" filter="fade">
                                      <p:cBhvr>
                                        <p:cTn id="17" dur="500"/>
                                        <p:tgtEl>
                                          <p:spTgt spid="17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8">
                                            <p:txEl>
                                              <p:pRg st="2" end="2"/>
                                            </p:txEl>
                                          </p:spTgt>
                                        </p:tgtEl>
                                        <p:attrNameLst>
                                          <p:attrName>style.visibility</p:attrName>
                                        </p:attrNameLst>
                                      </p:cBhvr>
                                      <p:to>
                                        <p:strVal val="visible"/>
                                      </p:to>
                                    </p:set>
                                    <p:animEffect transition="in" filter="fade">
                                      <p:cBhvr>
                                        <p:cTn id="22" dur="500"/>
                                        <p:tgtEl>
                                          <p:spTgt spid="17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8">
                                            <p:txEl>
                                              <p:pRg st="3" end="3"/>
                                            </p:txEl>
                                          </p:spTgt>
                                        </p:tgtEl>
                                        <p:attrNameLst>
                                          <p:attrName>style.visibility</p:attrName>
                                        </p:attrNameLst>
                                      </p:cBhvr>
                                      <p:to>
                                        <p:strVal val="visible"/>
                                      </p:to>
                                    </p:set>
                                    <p:animEffect transition="in" filter="fade">
                                      <p:cBhvr>
                                        <p:cTn id="27" dur="500"/>
                                        <p:tgtEl>
                                          <p:spTgt spid="17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8">
                                            <p:txEl>
                                              <p:pRg st="4" end="4"/>
                                            </p:txEl>
                                          </p:spTgt>
                                        </p:tgtEl>
                                        <p:attrNameLst>
                                          <p:attrName>style.visibility</p:attrName>
                                        </p:attrNameLst>
                                      </p:cBhvr>
                                      <p:to>
                                        <p:strVal val="visible"/>
                                      </p:to>
                                    </p:set>
                                    <p:animEffect transition="in" filter="fade">
                                      <p:cBhvr>
                                        <p:cTn id="32" dur="500"/>
                                        <p:tgtEl>
                                          <p:spTgt spid="17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8">
                                            <p:txEl>
                                              <p:pRg st="5" end="5"/>
                                            </p:txEl>
                                          </p:spTgt>
                                        </p:tgtEl>
                                        <p:attrNameLst>
                                          <p:attrName>style.visibility</p:attrName>
                                        </p:attrNameLst>
                                      </p:cBhvr>
                                      <p:to>
                                        <p:strVal val="visible"/>
                                      </p:to>
                                    </p:set>
                                    <p:animEffect transition="in" filter="fade">
                                      <p:cBhvr>
                                        <p:cTn id="37" dur="500"/>
                                        <p:tgtEl>
                                          <p:spTgt spid="17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8">
                                            <p:txEl>
                                              <p:pRg st="6" end="6"/>
                                            </p:txEl>
                                          </p:spTgt>
                                        </p:tgtEl>
                                        <p:attrNameLst>
                                          <p:attrName>style.visibility</p:attrName>
                                        </p:attrNameLst>
                                      </p:cBhvr>
                                      <p:to>
                                        <p:strVal val="visible"/>
                                      </p:to>
                                    </p:set>
                                    <p:animEffect transition="in" filter="fade">
                                      <p:cBhvr>
                                        <p:cTn id="42" dur="500"/>
                                        <p:tgtEl>
                                          <p:spTgt spid="17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8">
                                            <p:txEl>
                                              <p:pRg st="7" end="7"/>
                                            </p:txEl>
                                          </p:spTgt>
                                        </p:tgtEl>
                                        <p:attrNameLst>
                                          <p:attrName>style.visibility</p:attrName>
                                        </p:attrNameLst>
                                      </p:cBhvr>
                                      <p:to>
                                        <p:strVal val="visible"/>
                                      </p:to>
                                    </p:set>
                                    <p:animEffect transition="in" filter="fade">
                                      <p:cBhvr>
                                        <p:cTn id="47" dur="500"/>
                                        <p:tgtEl>
                                          <p:spTgt spid="17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8">
                                            <p:txEl>
                                              <p:pRg st="8" end="8"/>
                                            </p:txEl>
                                          </p:spTgt>
                                        </p:tgtEl>
                                        <p:attrNameLst>
                                          <p:attrName>style.visibility</p:attrName>
                                        </p:attrNameLst>
                                      </p:cBhvr>
                                      <p:to>
                                        <p:strVal val="visible"/>
                                      </p:to>
                                    </p:set>
                                    <p:animEffect transition="in" filter="fade">
                                      <p:cBhvr>
                                        <p:cTn id="52" dur="500"/>
                                        <p:tgtEl>
                                          <p:spTgt spid="178">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8">
                                            <p:txEl>
                                              <p:pRg st="9" end="9"/>
                                            </p:txEl>
                                          </p:spTgt>
                                        </p:tgtEl>
                                        <p:attrNameLst>
                                          <p:attrName>style.visibility</p:attrName>
                                        </p:attrNameLst>
                                      </p:cBhvr>
                                      <p:to>
                                        <p:strVal val="visible"/>
                                      </p:to>
                                    </p:set>
                                    <p:animEffect transition="in" filter="fade">
                                      <p:cBhvr>
                                        <p:cTn id="57" dur="500"/>
                                        <p:tgtEl>
                                          <p:spTgt spid="178">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78">
                                            <p:txEl>
                                              <p:pRg st="10" end="10"/>
                                            </p:txEl>
                                          </p:spTgt>
                                        </p:tgtEl>
                                        <p:attrNameLst>
                                          <p:attrName>style.visibility</p:attrName>
                                        </p:attrNameLst>
                                      </p:cBhvr>
                                      <p:to>
                                        <p:strVal val="visible"/>
                                      </p:to>
                                    </p:set>
                                    <p:animEffect transition="in" filter="fade">
                                      <p:cBhvr>
                                        <p:cTn id="62" dur="500"/>
                                        <p:tgtEl>
                                          <p:spTgt spid="178">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80">
                                            <p:txEl>
                                              <p:pRg st="0" end="0"/>
                                            </p:txEl>
                                          </p:spTgt>
                                        </p:tgtEl>
                                        <p:attrNameLst>
                                          <p:attrName>style.visibility</p:attrName>
                                        </p:attrNameLst>
                                      </p:cBhvr>
                                      <p:to>
                                        <p:strVal val="visible"/>
                                      </p:to>
                                    </p:set>
                                    <p:animEffect transition="in" filter="fade">
                                      <p:cBhvr>
                                        <p:cTn id="67" dur="500"/>
                                        <p:tgtEl>
                                          <p:spTgt spid="180">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80">
                                            <p:txEl>
                                              <p:pRg st="1" end="1"/>
                                            </p:txEl>
                                          </p:spTgt>
                                        </p:tgtEl>
                                        <p:attrNameLst>
                                          <p:attrName>style.visibility</p:attrName>
                                        </p:attrNameLst>
                                      </p:cBhvr>
                                      <p:to>
                                        <p:strVal val="visible"/>
                                      </p:to>
                                    </p:set>
                                    <p:animEffect transition="in" filter="fade">
                                      <p:cBhvr>
                                        <p:cTn id="72" dur="500"/>
                                        <p:tgtEl>
                                          <p:spTgt spid="180">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80">
                                            <p:txEl>
                                              <p:pRg st="2" end="2"/>
                                            </p:txEl>
                                          </p:spTgt>
                                        </p:tgtEl>
                                        <p:attrNameLst>
                                          <p:attrName>style.visibility</p:attrName>
                                        </p:attrNameLst>
                                      </p:cBhvr>
                                      <p:to>
                                        <p:strVal val="visible"/>
                                      </p:to>
                                    </p:set>
                                    <p:animEffect transition="in" filter="fade">
                                      <p:cBhvr>
                                        <p:cTn id="77" dur="500"/>
                                        <p:tgtEl>
                                          <p:spTgt spid="180">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80">
                                            <p:txEl>
                                              <p:pRg st="3" end="3"/>
                                            </p:txEl>
                                          </p:spTgt>
                                        </p:tgtEl>
                                        <p:attrNameLst>
                                          <p:attrName>style.visibility</p:attrName>
                                        </p:attrNameLst>
                                      </p:cBhvr>
                                      <p:to>
                                        <p:strVal val="visible"/>
                                      </p:to>
                                    </p:set>
                                    <p:animEffect transition="in" filter="fade">
                                      <p:cBhvr>
                                        <p:cTn id="82" dur="500"/>
                                        <p:tgtEl>
                                          <p:spTgt spid="180">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80">
                                            <p:txEl>
                                              <p:pRg st="4" end="4"/>
                                            </p:txEl>
                                          </p:spTgt>
                                        </p:tgtEl>
                                        <p:attrNameLst>
                                          <p:attrName>style.visibility</p:attrName>
                                        </p:attrNameLst>
                                      </p:cBhvr>
                                      <p:to>
                                        <p:strVal val="visible"/>
                                      </p:to>
                                    </p:set>
                                    <p:animEffect transition="in" filter="fade">
                                      <p:cBhvr>
                                        <p:cTn id="87" dur="500"/>
                                        <p:tgtEl>
                                          <p:spTgt spid="180">
                                            <p:txEl>
                                              <p:pRg st="4" end="4"/>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80">
                                            <p:txEl>
                                              <p:pRg st="5" end="5"/>
                                            </p:txEl>
                                          </p:spTgt>
                                        </p:tgtEl>
                                        <p:attrNameLst>
                                          <p:attrName>style.visibility</p:attrName>
                                        </p:attrNameLst>
                                      </p:cBhvr>
                                      <p:to>
                                        <p:strVal val="visible"/>
                                      </p:to>
                                    </p:set>
                                    <p:animEffect transition="in" filter="fade">
                                      <p:cBhvr>
                                        <p:cTn id="92" dur="500"/>
                                        <p:tgtEl>
                                          <p:spTgt spid="180">
                                            <p:txEl>
                                              <p:pRg st="5" end="5"/>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80">
                                            <p:txEl>
                                              <p:pRg st="6" end="6"/>
                                            </p:txEl>
                                          </p:spTgt>
                                        </p:tgtEl>
                                        <p:attrNameLst>
                                          <p:attrName>style.visibility</p:attrName>
                                        </p:attrNameLst>
                                      </p:cBhvr>
                                      <p:to>
                                        <p:strVal val="visible"/>
                                      </p:to>
                                    </p:set>
                                    <p:animEffect transition="in" filter="fade">
                                      <p:cBhvr>
                                        <p:cTn id="97" dur="500"/>
                                        <p:tgtEl>
                                          <p:spTgt spid="180">
                                            <p:txEl>
                                              <p:pRg st="6" end="6"/>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80">
                                            <p:txEl>
                                              <p:pRg st="7" end="7"/>
                                            </p:txEl>
                                          </p:spTgt>
                                        </p:tgtEl>
                                        <p:attrNameLst>
                                          <p:attrName>style.visibility</p:attrName>
                                        </p:attrNameLst>
                                      </p:cBhvr>
                                      <p:to>
                                        <p:strVal val="visible"/>
                                      </p:to>
                                    </p:set>
                                    <p:animEffect transition="in" filter="fade">
                                      <p:cBhvr>
                                        <p:cTn id="102" dur="500"/>
                                        <p:tgtEl>
                                          <p:spTgt spid="180">
                                            <p:txEl>
                                              <p:pRg st="7" end="7"/>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80">
                                            <p:txEl>
                                              <p:pRg st="8" end="8"/>
                                            </p:txEl>
                                          </p:spTgt>
                                        </p:tgtEl>
                                        <p:attrNameLst>
                                          <p:attrName>style.visibility</p:attrName>
                                        </p:attrNameLst>
                                      </p:cBhvr>
                                      <p:to>
                                        <p:strVal val="visible"/>
                                      </p:to>
                                    </p:set>
                                    <p:animEffect transition="in" filter="fade">
                                      <p:cBhvr>
                                        <p:cTn id="107" dur="500"/>
                                        <p:tgtEl>
                                          <p:spTgt spid="180">
                                            <p:txEl>
                                              <p:pRg st="8" end="8"/>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180">
                                            <p:txEl>
                                              <p:pRg st="9" end="9"/>
                                            </p:txEl>
                                          </p:spTgt>
                                        </p:tgtEl>
                                        <p:attrNameLst>
                                          <p:attrName>style.visibility</p:attrName>
                                        </p:attrNameLst>
                                      </p:cBhvr>
                                      <p:to>
                                        <p:strVal val="visible"/>
                                      </p:to>
                                    </p:set>
                                    <p:animEffect transition="in" filter="fade">
                                      <p:cBhvr>
                                        <p:cTn id="112" dur="500"/>
                                        <p:tgtEl>
                                          <p:spTgt spid="18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1219200" y="307975"/>
            <a:ext cx="5867400" cy="835025"/>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rgbClr val="CC3300"/>
              </a:buClr>
              <a:buSzPct val="25000"/>
              <a:buFont typeface="Erica One"/>
              <a:buNone/>
            </a:pPr>
            <a:r>
              <a:rPr lang="en-US" sz="3400" b="0" i="0" u="none" strike="noStrike" cap="none">
                <a:solidFill>
                  <a:srgbClr val="CC3300"/>
                </a:solidFill>
                <a:latin typeface="Erica One"/>
                <a:ea typeface="Erica One"/>
                <a:cs typeface="Erica One"/>
                <a:sym typeface="Erica One"/>
              </a:rPr>
              <a:t>Select Several Careers,</a:t>
            </a:r>
            <a:br>
              <a:rPr lang="en-US" sz="3400" b="0" i="0" u="none" strike="noStrike" cap="none">
                <a:solidFill>
                  <a:srgbClr val="CC3300"/>
                </a:solidFill>
                <a:latin typeface="Erica One"/>
                <a:ea typeface="Erica One"/>
                <a:cs typeface="Erica One"/>
                <a:sym typeface="Erica One"/>
              </a:rPr>
            </a:br>
            <a:r>
              <a:rPr lang="en-US" sz="3400" b="0" i="0" u="none" strike="noStrike" cap="none">
                <a:solidFill>
                  <a:srgbClr val="CC3300"/>
                </a:solidFill>
                <a:latin typeface="Erica One"/>
                <a:ea typeface="Erica One"/>
                <a:cs typeface="Erica One"/>
                <a:sym typeface="Erica One"/>
              </a:rPr>
              <a:t>Not Just One</a:t>
            </a:r>
          </a:p>
        </p:txBody>
      </p:sp>
      <p:sp>
        <p:nvSpPr>
          <p:cNvPr id="187" name="Shape 187"/>
          <p:cNvSpPr txBox="1">
            <a:spLocks noGrp="1"/>
          </p:cNvSpPr>
          <p:nvPr>
            <p:ph type="body" idx="1"/>
          </p:nvPr>
        </p:nvSpPr>
        <p:spPr>
          <a:xfrm>
            <a:off x="304800" y="1295400"/>
            <a:ext cx="8229600" cy="46481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2800" b="0" i="0" u="none" strike="noStrike" cap="none">
                <a:solidFill>
                  <a:schemeClr val="folHlink"/>
                </a:solidFill>
                <a:latin typeface="Arial"/>
                <a:ea typeface="Arial"/>
                <a:cs typeface="Arial"/>
                <a:sym typeface="Arial"/>
              </a:rPr>
              <a:t>It’s a good idea to have several careers in mind rather than just one in your first year of college.</a:t>
            </a:r>
          </a:p>
          <a:p>
            <a:pPr marL="342900" marR="0" lvl="0" indent="-342900" algn="l" rtl="0">
              <a:lnSpc>
                <a:spcPct val="100000"/>
              </a:lnSpc>
              <a:spcBef>
                <a:spcPts val="280"/>
              </a:spcBef>
              <a:spcAft>
                <a:spcPts val="0"/>
              </a:spcAft>
              <a:buClr>
                <a:schemeClr val="hlink"/>
              </a:buClr>
              <a:buSzPct val="80000"/>
              <a:buFont typeface="Noto Sans Symbols"/>
              <a:buChar char="●"/>
            </a:pPr>
            <a:r>
              <a:rPr lang="en-US" sz="2800" b="0" i="0" u="none" strike="noStrike" cap="none">
                <a:solidFill>
                  <a:schemeClr val="folHlink"/>
                </a:solidFill>
                <a:latin typeface="Arial"/>
                <a:ea typeface="Arial"/>
                <a:cs typeface="Arial"/>
                <a:sym typeface="Arial"/>
              </a:rPr>
              <a:t>Approximately 60% of students change their major at some point during their college career.</a:t>
            </a:r>
          </a:p>
          <a:p>
            <a:pPr marL="342900" marR="0" lvl="0" indent="-342900" algn="l" rtl="0">
              <a:lnSpc>
                <a:spcPct val="100000"/>
              </a:lnSpc>
              <a:spcBef>
                <a:spcPts val="280"/>
              </a:spcBef>
              <a:spcAft>
                <a:spcPts val="0"/>
              </a:spcAft>
              <a:buClr>
                <a:schemeClr val="hlink"/>
              </a:buClr>
              <a:buSzPct val="80000"/>
              <a:buFont typeface="Noto Sans Symbols"/>
              <a:buChar char="●"/>
            </a:pPr>
            <a:r>
              <a:rPr lang="en-US" sz="2800" b="0" i="0" u="none" strike="noStrike" cap="none">
                <a:solidFill>
                  <a:schemeClr val="folHlink"/>
                </a:solidFill>
                <a:latin typeface="Arial"/>
                <a:ea typeface="Arial"/>
                <a:cs typeface="Arial"/>
                <a:sym typeface="Arial"/>
              </a:rPr>
              <a:t>It pays to be knowledgeable about more than just one career field.  The average graduate changes their job seven times in their life.</a:t>
            </a:r>
          </a:p>
          <a:p>
            <a:pPr marL="342900" marR="0" lvl="0" indent="-342900" algn="l" rtl="0">
              <a:lnSpc>
                <a:spcPct val="100000"/>
              </a:lnSpc>
              <a:spcBef>
                <a:spcPts val="280"/>
              </a:spcBef>
              <a:spcAft>
                <a:spcPts val="0"/>
              </a:spcAft>
              <a:buClr>
                <a:schemeClr val="hlink"/>
              </a:buClr>
              <a:buSzPct val="80000"/>
              <a:buFont typeface="Noto Sans Symbols"/>
              <a:buChar char="●"/>
            </a:pPr>
            <a:r>
              <a:rPr lang="en-US" sz="2800" b="0" i="0" u="none" strike="noStrike" cap="none">
                <a:solidFill>
                  <a:schemeClr val="folHlink"/>
                </a:solidFill>
                <a:latin typeface="Arial"/>
                <a:ea typeface="Arial"/>
                <a:cs typeface="Arial"/>
                <a:sym typeface="Arial"/>
              </a:rPr>
              <a:t>It also pays to develop a wide variety of general skills, particular those related to communication.</a:t>
            </a:r>
          </a:p>
        </p:txBody>
      </p:sp>
      <p:sp>
        <p:nvSpPr>
          <p:cNvPr id="188" name="Shape 188"/>
          <p:cNvSpPr/>
          <p:nvPr/>
        </p:nvSpPr>
        <p:spPr>
          <a:xfrm>
            <a:off x="1447800" y="5486400"/>
            <a:ext cx="5333999" cy="1179511"/>
          </a:xfrm>
          <a:prstGeom prst="rect">
            <a:avLst/>
          </a:prstGeom>
        </p:spPr>
        <p:txBody>
          <a:bodyPr>
            <a:prstTxWarp prst="textPlain">
              <a:avLst/>
            </a:prstTxWarp>
          </a:bodyPr>
          <a:lstStyle/>
          <a:p>
            <a:pPr lvl="0" algn="l"/>
            <a:r>
              <a:rPr b="0" i="0">
                <a:ln w="9525" cap="flat" cmpd="sng">
                  <a:solidFill>
                    <a:srgbClr val="000000"/>
                  </a:solidFill>
                  <a:prstDash val="solid"/>
                  <a:miter/>
                  <a:headEnd type="none" w="med" len="med"/>
                  <a:tailEnd type="none" w="med" len="med"/>
                </a:ln>
                <a:gradFill>
                  <a:gsLst>
                    <a:gs pos="0">
                      <a:srgbClr val="FFE701"/>
                    </a:gs>
                    <a:gs pos="100000">
                      <a:srgbClr val="FE3E02"/>
                    </a:gs>
                  </a:gsLst>
                  <a:lin ang="5400000" scaled="0"/>
                </a:gradFill>
                <a:latin typeface="Arial"/>
              </a:rPr>
              <a:t>Keep your options open...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500"/>
                                        <p:tgtEl>
                                          <p:spTgt spid="1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7">
                                            <p:txEl>
                                              <p:pRg st="0" end="0"/>
                                            </p:txEl>
                                          </p:spTgt>
                                        </p:tgtEl>
                                        <p:attrNameLst>
                                          <p:attrName>style.visibility</p:attrName>
                                        </p:attrNameLst>
                                      </p:cBhvr>
                                      <p:to>
                                        <p:strVal val="visible"/>
                                      </p:to>
                                    </p:set>
                                    <p:animEffect transition="in" filter="fade">
                                      <p:cBhvr>
                                        <p:cTn id="12" dur="500"/>
                                        <p:tgtEl>
                                          <p:spTgt spid="1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7">
                                            <p:txEl>
                                              <p:pRg st="1" end="1"/>
                                            </p:txEl>
                                          </p:spTgt>
                                        </p:tgtEl>
                                        <p:attrNameLst>
                                          <p:attrName>style.visibility</p:attrName>
                                        </p:attrNameLst>
                                      </p:cBhvr>
                                      <p:to>
                                        <p:strVal val="visible"/>
                                      </p:to>
                                    </p:set>
                                    <p:animEffect transition="in" filter="fade">
                                      <p:cBhvr>
                                        <p:cTn id="17" dur="500"/>
                                        <p:tgtEl>
                                          <p:spTgt spid="1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7">
                                            <p:txEl>
                                              <p:pRg st="2" end="2"/>
                                            </p:txEl>
                                          </p:spTgt>
                                        </p:tgtEl>
                                        <p:attrNameLst>
                                          <p:attrName>style.visibility</p:attrName>
                                        </p:attrNameLst>
                                      </p:cBhvr>
                                      <p:to>
                                        <p:strVal val="visible"/>
                                      </p:to>
                                    </p:set>
                                    <p:animEffect transition="in" filter="fade">
                                      <p:cBhvr>
                                        <p:cTn id="22" dur="500"/>
                                        <p:tgtEl>
                                          <p:spTgt spid="18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7">
                                            <p:txEl>
                                              <p:pRg st="3" end="3"/>
                                            </p:txEl>
                                          </p:spTgt>
                                        </p:tgtEl>
                                        <p:attrNameLst>
                                          <p:attrName>style.visibility</p:attrName>
                                        </p:attrNameLst>
                                      </p:cBhvr>
                                      <p:to>
                                        <p:strVal val="visible"/>
                                      </p:to>
                                    </p:set>
                                    <p:animEffect transition="in" filter="fade">
                                      <p:cBhvr>
                                        <p:cTn id="27" dur="500"/>
                                        <p:tgtEl>
                                          <p:spTgt spid="18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8"/>
                                        </p:tgtEl>
                                        <p:attrNameLst>
                                          <p:attrName>style.visibility</p:attrName>
                                        </p:attrNameLst>
                                      </p:cBhvr>
                                      <p:to>
                                        <p:strVal val="visible"/>
                                      </p:to>
                                    </p:set>
                                    <p:animEffect transition="in" filter="fade">
                                      <p:cBhvr>
                                        <p:cTn id="32" dur="10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2362200" y="228600"/>
            <a:ext cx="4114800" cy="838199"/>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dk2"/>
              </a:buClr>
              <a:buSzPct val="25000"/>
              <a:buFont typeface="Erica One"/>
              <a:buNone/>
            </a:pPr>
            <a:r>
              <a:rPr lang="en-US" sz="4600" b="0" i="0" u="none" strike="noStrike" cap="none">
                <a:solidFill>
                  <a:schemeClr val="dk2"/>
                </a:solidFill>
                <a:latin typeface="Erica One"/>
                <a:ea typeface="Erica One"/>
                <a:cs typeface="Erica One"/>
                <a:sym typeface="Erica One"/>
              </a:rPr>
              <a:t>Network</a:t>
            </a:r>
          </a:p>
        </p:txBody>
      </p:sp>
      <p:sp>
        <p:nvSpPr>
          <p:cNvPr id="194" name="Shape 194"/>
          <p:cNvSpPr txBox="1">
            <a:spLocks noGrp="1"/>
          </p:cNvSpPr>
          <p:nvPr>
            <p:ph type="body" idx="1"/>
          </p:nvPr>
        </p:nvSpPr>
        <p:spPr>
          <a:xfrm>
            <a:off x="457200" y="1066800"/>
            <a:ext cx="5791200" cy="55626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hlink"/>
              </a:buClr>
              <a:buSzPct val="79999"/>
              <a:buFont typeface="Noto Sans Symbols"/>
              <a:buChar char="●"/>
            </a:pPr>
            <a:r>
              <a:rPr lang="en-US" sz="2100" b="0" i="0" u="none" strike="noStrike" cap="none">
                <a:solidFill>
                  <a:schemeClr val="dk2"/>
                </a:solidFill>
                <a:latin typeface="Arial"/>
                <a:ea typeface="Arial"/>
                <a:cs typeface="Arial"/>
                <a:sym typeface="Arial"/>
              </a:rPr>
              <a:t>Check with people you know about career information.</a:t>
            </a:r>
          </a:p>
          <a:p>
            <a:pPr marL="342900" marR="0" lvl="0" indent="-342900" algn="l" rtl="0">
              <a:lnSpc>
                <a:spcPct val="90000"/>
              </a:lnSpc>
              <a:spcBef>
                <a:spcPts val="420"/>
              </a:spcBef>
              <a:spcAft>
                <a:spcPts val="0"/>
              </a:spcAft>
              <a:buClr>
                <a:schemeClr val="hlink"/>
              </a:buClr>
              <a:buSzPct val="79999"/>
              <a:buFont typeface="Noto Sans Symbols"/>
              <a:buChar char="●"/>
            </a:pPr>
            <a:r>
              <a:rPr lang="en-US" sz="2100" b="0" i="0" u="none" strike="noStrike" cap="none">
                <a:solidFill>
                  <a:schemeClr val="dk2"/>
                </a:solidFill>
                <a:latin typeface="Arial"/>
                <a:ea typeface="Arial"/>
                <a:cs typeface="Arial"/>
                <a:sym typeface="Arial"/>
              </a:rPr>
              <a:t>Networking can lead to meeting someone who may be able to answer your questions about a specific career or company.</a:t>
            </a:r>
          </a:p>
          <a:p>
            <a:pPr marL="342900" marR="0" lvl="0" indent="-342900" algn="l" rtl="0">
              <a:lnSpc>
                <a:spcPct val="90000"/>
              </a:lnSpc>
              <a:spcBef>
                <a:spcPts val="420"/>
              </a:spcBef>
              <a:spcAft>
                <a:spcPts val="0"/>
              </a:spcAft>
              <a:buClr>
                <a:schemeClr val="hlink"/>
              </a:buClr>
              <a:buSzPct val="79999"/>
              <a:buFont typeface="Noto Sans Symbols"/>
              <a:buChar char="●"/>
            </a:pPr>
            <a:r>
              <a:rPr lang="en-US" sz="2100" b="0" i="0" u="none" strike="noStrike" cap="none">
                <a:solidFill>
                  <a:schemeClr val="dk2"/>
                </a:solidFill>
                <a:latin typeface="Arial"/>
                <a:ea typeface="Arial"/>
                <a:cs typeface="Arial"/>
                <a:sym typeface="Arial"/>
              </a:rPr>
              <a:t>It is an effective way to learn about the type of training necessary for a particular position, what it took to get into the field, and the positive and negative aspects of the work.</a:t>
            </a:r>
          </a:p>
          <a:p>
            <a:pPr marL="342900" marR="0" lvl="0" indent="-342900" algn="l" rtl="0">
              <a:lnSpc>
                <a:spcPct val="90000"/>
              </a:lnSpc>
              <a:spcBef>
                <a:spcPts val="420"/>
              </a:spcBef>
              <a:spcAft>
                <a:spcPts val="0"/>
              </a:spcAft>
              <a:buClr>
                <a:schemeClr val="hlink"/>
              </a:buClr>
              <a:buSzPct val="79999"/>
              <a:buFont typeface="Noto Sans Symbols"/>
              <a:buChar char="●"/>
            </a:pPr>
            <a:r>
              <a:rPr lang="en-US" sz="2100" b="0" i="0" u="none" strike="noStrike" cap="none">
                <a:solidFill>
                  <a:schemeClr val="dk2"/>
                </a:solidFill>
                <a:latin typeface="Arial"/>
                <a:ea typeface="Arial"/>
                <a:cs typeface="Arial"/>
                <a:sym typeface="Arial"/>
              </a:rPr>
              <a:t>More and</a:t>
            </a:r>
            <a:r>
              <a:rPr lang="en-US" sz="2100" b="0" i="0" u="none" strike="noStrike" cap="none">
                <a:solidFill>
                  <a:schemeClr val="dk2"/>
                </a:solidFill>
                <a:latin typeface="Balthazar"/>
                <a:ea typeface="Balthazar"/>
                <a:cs typeface="Balthazar"/>
                <a:sym typeface="Balthazar"/>
              </a:rPr>
              <a:t> </a:t>
            </a:r>
            <a:r>
              <a:rPr lang="en-US" sz="2100" b="0" i="0" u="none" strike="noStrike" cap="none">
                <a:solidFill>
                  <a:schemeClr val="dk2"/>
                </a:solidFill>
                <a:latin typeface="Arial"/>
                <a:ea typeface="Arial"/>
                <a:cs typeface="Arial"/>
                <a:sym typeface="Arial"/>
              </a:rPr>
              <a:t>more professionals are active on online networks such as LinkedIn.com and Doostang.com.  Some professionals even use Facebook to get in touch with others in their field…as well as research potential candidates.</a:t>
            </a:r>
            <a:r>
              <a:rPr lang="en-US" sz="2000" b="0" i="0" u="none" strike="noStrike" cap="none">
                <a:solidFill>
                  <a:schemeClr val="dk2"/>
                </a:solidFill>
                <a:latin typeface="Arial"/>
                <a:ea typeface="Arial"/>
                <a:cs typeface="Arial"/>
                <a:sym typeface="Arial"/>
              </a:rPr>
              <a:t>  </a:t>
            </a:r>
          </a:p>
        </p:txBody>
      </p:sp>
      <p:pic>
        <p:nvPicPr>
          <p:cNvPr id="195" name="Shape 195" descr="LinkedIn"/>
          <p:cNvPicPr preferRelativeResize="0"/>
          <p:nvPr/>
        </p:nvPicPr>
        <p:blipFill rotWithShape="1">
          <a:blip r:embed="rId3">
            <a:alphaModFix/>
          </a:blip>
          <a:srcRect/>
          <a:stretch/>
        </p:blipFill>
        <p:spPr>
          <a:xfrm>
            <a:off x="6248400" y="1066800"/>
            <a:ext cx="2895600" cy="808037"/>
          </a:xfrm>
          <a:prstGeom prst="rect">
            <a:avLst/>
          </a:prstGeom>
          <a:noFill/>
          <a:ln>
            <a:noFill/>
          </a:ln>
        </p:spPr>
      </p:pic>
      <p:pic>
        <p:nvPicPr>
          <p:cNvPr id="196" name="Shape 196"/>
          <p:cNvPicPr preferRelativeResize="0"/>
          <p:nvPr/>
        </p:nvPicPr>
        <p:blipFill rotWithShape="1">
          <a:blip r:embed="rId4">
            <a:alphaModFix/>
          </a:blip>
          <a:srcRect l="16696" t="20600" r="62434" b="72221"/>
          <a:stretch/>
        </p:blipFill>
        <p:spPr>
          <a:xfrm>
            <a:off x="6324600" y="2743200"/>
            <a:ext cx="2819400" cy="727074"/>
          </a:xfrm>
          <a:prstGeom prst="rect">
            <a:avLst/>
          </a:prstGeom>
          <a:noFill/>
          <a:ln>
            <a:noFill/>
          </a:ln>
        </p:spPr>
      </p:pic>
      <p:pic>
        <p:nvPicPr>
          <p:cNvPr id="197" name="Shape 197"/>
          <p:cNvPicPr preferRelativeResize="0"/>
          <p:nvPr/>
        </p:nvPicPr>
        <p:blipFill rotWithShape="1">
          <a:blip r:embed="rId5">
            <a:alphaModFix/>
          </a:blip>
          <a:srcRect l="11651" t="17823" r="77043" b="75926"/>
          <a:stretch/>
        </p:blipFill>
        <p:spPr>
          <a:xfrm>
            <a:off x="6324600" y="4267200"/>
            <a:ext cx="2666999" cy="1108074"/>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 calcmode="lin" valueType="num">
                                      <p:cBhvr additive="base">
                                        <p:cTn id="7" dur="500"/>
                                        <p:tgtEl>
                                          <p:spTgt spid="193"/>
                                        </p:tgtEl>
                                        <p:attrNameLst>
                                          <p:attrName>ppt_w</p:attrName>
                                        </p:attrNameLst>
                                      </p:cBhvr>
                                      <p:tavLst>
                                        <p:tav tm="0">
                                          <p:val>
                                            <p:strVal val="0"/>
                                          </p:val>
                                        </p:tav>
                                        <p:tav tm="100000">
                                          <p:val>
                                            <p:strVal val="#ppt_w"/>
                                          </p:val>
                                        </p:tav>
                                      </p:tavLst>
                                    </p:anim>
                                    <p:anim calcmode="lin" valueType="num">
                                      <p:cBhvr additive="base">
                                        <p:cTn id="8" dur="500"/>
                                        <p:tgtEl>
                                          <p:spTgt spid="19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94">
                                            <p:txEl>
                                              <p:pRg st="0" end="0"/>
                                            </p:txEl>
                                          </p:spTgt>
                                        </p:tgtEl>
                                        <p:attrNameLst>
                                          <p:attrName>style.visibility</p:attrName>
                                        </p:attrNameLst>
                                      </p:cBhvr>
                                      <p:to>
                                        <p:strVal val="visible"/>
                                      </p:to>
                                    </p:set>
                                    <p:anim calcmode="lin" valueType="num">
                                      <p:cBhvr additive="base">
                                        <p:cTn id="13" dur="500"/>
                                        <p:tgtEl>
                                          <p:spTgt spid="194">
                                            <p:txEl>
                                              <p:pRg st="0" end="0"/>
                                            </p:txEl>
                                          </p:spTgt>
                                        </p:tgtEl>
                                        <p:attrNameLst>
                                          <p:attrName>ppt_w</p:attrName>
                                        </p:attrNameLst>
                                      </p:cBhvr>
                                      <p:tavLst>
                                        <p:tav tm="0">
                                          <p:val>
                                            <p:strVal val="0"/>
                                          </p:val>
                                        </p:tav>
                                        <p:tav tm="100000">
                                          <p:val>
                                            <p:strVal val="#ppt_w"/>
                                          </p:val>
                                        </p:tav>
                                      </p:tavLst>
                                    </p:anim>
                                    <p:anim calcmode="lin" valueType="num">
                                      <p:cBhvr additive="base">
                                        <p:cTn id="14" dur="500"/>
                                        <p:tgtEl>
                                          <p:spTgt spid="194">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94">
                                            <p:txEl>
                                              <p:pRg st="1" end="1"/>
                                            </p:txEl>
                                          </p:spTgt>
                                        </p:tgtEl>
                                        <p:attrNameLst>
                                          <p:attrName>style.visibility</p:attrName>
                                        </p:attrNameLst>
                                      </p:cBhvr>
                                      <p:to>
                                        <p:strVal val="visible"/>
                                      </p:to>
                                    </p:set>
                                    <p:anim calcmode="lin" valueType="num">
                                      <p:cBhvr additive="base">
                                        <p:cTn id="19" dur="500"/>
                                        <p:tgtEl>
                                          <p:spTgt spid="194">
                                            <p:txEl>
                                              <p:pRg st="1" end="1"/>
                                            </p:txEl>
                                          </p:spTgt>
                                        </p:tgtEl>
                                        <p:attrNameLst>
                                          <p:attrName>ppt_w</p:attrName>
                                        </p:attrNameLst>
                                      </p:cBhvr>
                                      <p:tavLst>
                                        <p:tav tm="0">
                                          <p:val>
                                            <p:strVal val="0"/>
                                          </p:val>
                                        </p:tav>
                                        <p:tav tm="100000">
                                          <p:val>
                                            <p:strVal val="#ppt_w"/>
                                          </p:val>
                                        </p:tav>
                                      </p:tavLst>
                                    </p:anim>
                                    <p:anim calcmode="lin" valueType="num">
                                      <p:cBhvr additive="base">
                                        <p:cTn id="20" dur="500"/>
                                        <p:tgtEl>
                                          <p:spTgt spid="194">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94">
                                            <p:txEl>
                                              <p:pRg st="2" end="2"/>
                                            </p:txEl>
                                          </p:spTgt>
                                        </p:tgtEl>
                                        <p:attrNameLst>
                                          <p:attrName>style.visibility</p:attrName>
                                        </p:attrNameLst>
                                      </p:cBhvr>
                                      <p:to>
                                        <p:strVal val="visible"/>
                                      </p:to>
                                    </p:set>
                                    <p:anim calcmode="lin" valueType="num">
                                      <p:cBhvr additive="base">
                                        <p:cTn id="25" dur="500"/>
                                        <p:tgtEl>
                                          <p:spTgt spid="194">
                                            <p:txEl>
                                              <p:pRg st="2" end="2"/>
                                            </p:txEl>
                                          </p:spTgt>
                                        </p:tgtEl>
                                        <p:attrNameLst>
                                          <p:attrName>ppt_w</p:attrName>
                                        </p:attrNameLst>
                                      </p:cBhvr>
                                      <p:tavLst>
                                        <p:tav tm="0">
                                          <p:val>
                                            <p:strVal val="0"/>
                                          </p:val>
                                        </p:tav>
                                        <p:tav tm="100000">
                                          <p:val>
                                            <p:strVal val="#ppt_w"/>
                                          </p:val>
                                        </p:tav>
                                      </p:tavLst>
                                    </p:anim>
                                    <p:anim calcmode="lin" valueType="num">
                                      <p:cBhvr additive="base">
                                        <p:cTn id="26" dur="500"/>
                                        <p:tgtEl>
                                          <p:spTgt spid="194">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94">
                                            <p:txEl>
                                              <p:pRg st="3" end="3"/>
                                            </p:txEl>
                                          </p:spTgt>
                                        </p:tgtEl>
                                        <p:attrNameLst>
                                          <p:attrName>style.visibility</p:attrName>
                                        </p:attrNameLst>
                                      </p:cBhvr>
                                      <p:to>
                                        <p:strVal val="visible"/>
                                      </p:to>
                                    </p:set>
                                    <p:anim calcmode="lin" valueType="num">
                                      <p:cBhvr additive="base">
                                        <p:cTn id="31" dur="500"/>
                                        <p:tgtEl>
                                          <p:spTgt spid="194">
                                            <p:txEl>
                                              <p:pRg st="3" end="3"/>
                                            </p:txEl>
                                          </p:spTgt>
                                        </p:tgtEl>
                                        <p:attrNameLst>
                                          <p:attrName>ppt_w</p:attrName>
                                        </p:attrNameLst>
                                      </p:cBhvr>
                                      <p:tavLst>
                                        <p:tav tm="0">
                                          <p:val>
                                            <p:strVal val="0"/>
                                          </p:val>
                                        </p:tav>
                                        <p:tav tm="100000">
                                          <p:val>
                                            <p:strVal val="#ppt_w"/>
                                          </p:val>
                                        </p:tav>
                                      </p:tavLst>
                                    </p:anim>
                                    <p:anim calcmode="lin" valueType="num">
                                      <p:cBhvr additive="base">
                                        <p:cTn id="32" dur="500"/>
                                        <p:tgtEl>
                                          <p:spTgt spid="194">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1143000" y="304800"/>
            <a:ext cx="6629400" cy="1143000"/>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rgbClr val="CC3300"/>
              </a:buClr>
              <a:buSzPct val="100000"/>
              <a:buFont typeface="Noto Sans Symbols"/>
              <a:buChar char="☑"/>
            </a:pPr>
            <a:r>
              <a:rPr lang="en-US" sz="4200" b="0" i="0" u="none" strike="noStrike" cap="none">
                <a:solidFill>
                  <a:srgbClr val="CC3300"/>
                </a:solidFill>
                <a:latin typeface="Erica One"/>
                <a:ea typeface="Erica One"/>
                <a:cs typeface="Erica One"/>
                <a:sym typeface="Erica One"/>
              </a:rPr>
              <a:t> Assess Your Skills</a:t>
            </a:r>
          </a:p>
        </p:txBody>
      </p:sp>
      <p:sp>
        <p:nvSpPr>
          <p:cNvPr id="203" name="Shape 203"/>
          <p:cNvSpPr txBox="1">
            <a:spLocks noGrp="1"/>
          </p:cNvSpPr>
          <p:nvPr>
            <p:ph type="body" idx="1"/>
          </p:nvPr>
        </p:nvSpPr>
        <p:spPr>
          <a:xfrm>
            <a:off x="2057400" y="1219200"/>
            <a:ext cx="6781800" cy="4419599"/>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hlink"/>
              </a:buClr>
              <a:buSzPct val="80000"/>
              <a:buFont typeface="Noto Sans Symbols"/>
              <a:buChar char="☑"/>
            </a:pPr>
            <a:r>
              <a:rPr lang="en-US" sz="2400" b="0" i="0" u="none" strike="noStrike" cap="none">
                <a:solidFill>
                  <a:srgbClr val="CC3300"/>
                </a:solidFill>
                <a:latin typeface="Balthazar"/>
                <a:ea typeface="Balthazar"/>
                <a:cs typeface="Balthazar"/>
                <a:sym typeface="Balthazar"/>
              </a:rPr>
              <a:t>Academic Strengths</a:t>
            </a:r>
          </a:p>
          <a:p>
            <a:pPr marL="742950" marR="0" lvl="1" indent="-285750" algn="l" rtl="0">
              <a:lnSpc>
                <a:spcPct val="80000"/>
              </a:lnSpc>
              <a:spcBef>
                <a:spcPts val="200"/>
              </a:spcBef>
              <a:spcAft>
                <a:spcPts val="0"/>
              </a:spcAft>
              <a:buClr>
                <a:schemeClr val="folHlink"/>
              </a:buClr>
              <a:buSzPct val="80000"/>
              <a:buFont typeface="Noto Sans Symbols"/>
              <a:buChar char="❑"/>
            </a:pPr>
            <a:r>
              <a:rPr lang="en-US" sz="2000" b="0" i="0" u="none" strike="noStrike" cap="none">
                <a:solidFill>
                  <a:srgbClr val="CC3300"/>
                </a:solidFill>
                <a:latin typeface="Balthazar"/>
                <a:ea typeface="Balthazar"/>
                <a:cs typeface="Balthazar"/>
                <a:sym typeface="Balthazar"/>
              </a:rPr>
              <a:t>Reading, Writing, Speaking, and Listening</a:t>
            </a:r>
          </a:p>
          <a:p>
            <a:pPr marL="742950" marR="0" lvl="1" indent="-285750" algn="l" rtl="0">
              <a:lnSpc>
                <a:spcPct val="80000"/>
              </a:lnSpc>
              <a:spcBef>
                <a:spcPts val="200"/>
              </a:spcBef>
              <a:spcAft>
                <a:spcPts val="0"/>
              </a:spcAft>
              <a:buClr>
                <a:schemeClr val="folHlink"/>
              </a:buClr>
              <a:buSzPct val="80000"/>
              <a:buFont typeface="Noto Sans Symbols"/>
              <a:buChar char="❑"/>
            </a:pPr>
            <a:r>
              <a:rPr lang="en-US" sz="2000" b="0" i="0" u="none" strike="noStrike" cap="none">
                <a:solidFill>
                  <a:srgbClr val="CC3300"/>
                </a:solidFill>
                <a:latin typeface="Balthazar"/>
                <a:ea typeface="Balthazar"/>
                <a:cs typeface="Balthazar"/>
                <a:sym typeface="Balthazar"/>
              </a:rPr>
              <a:t>Math</a:t>
            </a:r>
          </a:p>
          <a:p>
            <a:pPr marL="742950" marR="0" lvl="1" indent="-285750" algn="l" rtl="0">
              <a:lnSpc>
                <a:spcPct val="80000"/>
              </a:lnSpc>
              <a:spcBef>
                <a:spcPts val="200"/>
              </a:spcBef>
              <a:spcAft>
                <a:spcPts val="0"/>
              </a:spcAft>
              <a:buClr>
                <a:schemeClr val="folHlink"/>
              </a:buClr>
              <a:buSzPct val="80000"/>
              <a:buFont typeface="Noto Sans Symbols"/>
              <a:buChar char="❑"/>
            </a:pPr>
            <a:r>
              <a:rPr lang="en-US" sz="2000" b="0" i="0" u="none" strike="noStrike" cap="none">
                <a:solidFill>
                  <a:srgbClr val="CC3300"/>
                </a:solidFill>
                <a:latin typeface="Balthazar"/>
                <a:ea typeface="Balthazar"/>
                <a:cs typeface="Balthazar"/>
                <a:sym typeface="Balthazar"/>
              </a:rPr>
              <a:t>Creative Thinking</a:t>
            </a:r>
          </a:p>
          <a:p>
            <a:pPr marL="742950" marR="0" lvl="1" indent="-285750" algn="l" rtl="0">
              <a:lnSpc>
                <a:spcPct val="80000"/>
              </a:lnSpc>
              <a:spcBef>
                <a:spcPts val="200"/>
              </a:spcBef>
              <a:spcAft>
                <a:spcPts val="0"/>
              </a:spcAft>
              <a:buClr>
                <a:schemeClr val="folHlink"/>
              </a:buClr>
              <a:buSzPct val="80000"/>
              <a:buFont typeface="Noto Sans Symbols"/>
              <a:buChar char="❑"/>
            </a:pPr>
            <a:r>
              <a:rPr lang="en-US" sz="2000" b="0" i="0" u="none" strike="noStrike" cap="none">
                <a:solidFill>
                  <a:srgbClr val="CC3300"/>
                </a:solidFill>
                <a:latin typeface="Balthazar"/>
                <a:ea typeface="Balthazar"/>
                <a:cs typeface="Balthazar"/>
                <a:sym typeface="Balthazar"/>
              </a:rPr>
              <a:t>Problem Solving and Decision Making</a:t>
            </a:r>
          </a:p>
          <a:p>
            <a:pPr marL="342900" marR="0" lvl="0" indent="-342900" algn="l" rtl="0">
              <a:lnSpc>
                <a:spcPct val="80000"/>
              </a:lnSpc>
              <a:spcBef>
                <a:spcPts val="480"/>
              </a:spcBef>
              <a:spcAft>
                <a:spcPts val="0"/>
              </a:spcAft>
              <a:buClr>
                <a:schemeClr val="hlink"/>
              </a:buClr>
              <a:buSzPct val="80000"/>
              <a:buFont typeface="Noto Sans Symbols"/>
              <a:buNone/>
            </a:pPr>
            <a:endParaRPr sz="2400" b="0" i="0" u="none" strike="noStrike" cap="none">
              <a:solidFill>
                <a:srgbClr val="CC3300"/>
              </a:solidFill>
              <a:latin typeface="Balthazar"/>
              <a:ea typeface="Balthazar"/>
              <a:cs typeface="Balthazar"/>
              <a:sym typeface="Balthazar"/>
            </a:endParaRPr>
          </a:p>
          <a:p>
            <a:pPr marL="342900" marR="0" lvl="0" indent="-342900" algn="l" rtl="0">
              <a:lnSpc>
                <a:spcPct val="80000"/>
              </a:lnSpc>
              <a:spcBef>
                <a:spcPts val="480"/>
              </a:spcBef>
              <a:spcAft>
                <a:spcPts val="0"/>
              </a:spcAft>
              <a:buClr>
                <a:schemeClr val="hlink"/>
              </a:buClr>
              <a:buSzPct val="80000"/>
              <a:buFont typeface="Noto Sans Symbols"/>
              <a:buChar char="☑"/>
            </a:pPr>
            <a:r>
              <a:rPr lang="en-US" sz="2400" b="0" i="0" u="none" strike="noStrike" cap="none">
                <a:solidFill>
                  <a:srgbClr val="CC3300"/>
                </a:solidFill>
                <a:latin typeface="Balthazar"/>
                <a:ea typeface="Balthazar"/>
                <a:cs typeface="Balthazar"/>
                <a:sym typeface="Balthazar"/>
              </a:rPr>
              <a:t>Personal Qualities</a:t>
            </a:r>
          </a:p>
          <a:p>
            <a:pPr marL="742950" marR="0" lvl="1" indent="-285750" algn="l" rtl="0">
              <a:lnSpc>
                <a:spcPct val="80000"/>
              </a:lnSpc>
              <a:spcBef>
                <a:spcPts val="200"/>
              </a:spcBef>
              <a:spcAft>
                <a:spcPts val="0"/>
              </a:spcAft>
              <a:buClr>
                <a:schemeClr val="folHlink"/>
              </a:buClr>
              <a:buSzPct val="80000"/>
              <a:buFont typeface="Noto Sans Symbols"/>
              <a:buChar char="❑"/>
            </a:pPr>
            <a:r>
              <a:rPr lang="en-US" sz="2000" b="0" i="0" u="none" strike="noStrike" cap="none">
                <a:solidFill>
                  <a:srgbClr val="CC3300"/>
                </a:solidFill>
                <a:latin typeface="Balthazar"/>
                <a:ea typeface="Balthazar"/>
                <a:cs typeface="Balthazar"/>
                <a:sym typeface="Balthazar"/>
              </a:rPr>
              <a:t>Self-Esteem, Self-Management, Responsibility</a:t>
            </a:r>
          </a:p>
          <a:p>
            <a:pPr marL="342900" marR="0" lvl="0" indent="-342900" algn="l" rtl="0">
              <a:lnSpc>
                <a:spcPct val="80000"/>
              </a:lnSpc>
              <a:spcBef>
                <a:spcPts val="480"/>
              </a:spcBef>
              <a:spcAft>
                <a:spcPts val="0"/>
              </a:spcAft>
              <a:buClr>
                <a:schemeClr val="hlink"/>
              </a:buClr>
              <a:buSzPct val="80000"/>
              <a:buFont typeface="Noto Sans Symbols"/>
              <a:buNone/>
            </a:pPr>
            <a:endParaRPr sz="2400" b="0" i="0" u="none" strike="noStrike" cap="none">
              <a:solidFill>
                <a:srgbClr val="CC3300"/>
              </a:solidFill>
              <a:latin typeface="Balthazar"/>
              <a:ea typeface="Balthazar"/>
              <a:cs typeface="Balthazar"/>
              <a:sym typeface="Balthazar"/>
            </a:endParaRPr>
          </a:p>
          <a:p>
            <a:pPr marL="342900" marR="0" lvl="0" indent="-342900" algn="l" rtl="0">
              <a:lnSpc>
                <a:spcPct val="80000"/>
              </a:lnSpc>
              <a:spcBef>
                <a:spcPts val="480"/>
              </a:spcBef>
              <a:spcAft>
                <a:spcPts val="0"/>
              </a:spcAft>
              <a:buClr>
                <a:schemeClr val="hlink"/>
              </a:buClr>
              <a:buSzPct val="80000"/>
              <a:buFont typeface="Noto Sans Symbols"/>
              <a:buChar char="☑"/>
            </a:pPr>
            <a:r>
              <a:rPr lang="en-US" sz="2400" b="0" i="0" u="none" strike="noStrike" cap="none">
                <a:solidFill>
                  <a:srgbClr val="CC3300"/>
                </a:solidFill>
                <a:latin typeface="Balthazar"/>
                <a:ea typeface="Balthazar"/>
                <a:cs typeface="Balthazar"/>
                <a:sym typeface="Balthazar"/>
              </a:rPr>
              <a:t>People Skills</a:t>
            </a:r>
          </a:p>
          <a:p>
            <a:pPr marL="742950" marR="0" lvl="1" indent="-285750" algn="l" rtl="0">
              <a:lnSpc>
                <a:spcPct val="80000"/>
              </a:lnSpc>
              <a:spcBef>
                <a:spcPts val="400"/>
              </a:spcBef>
              <a:spcAft>
                <a:spcPts val="0"/>
              </a:spcAft>
              <a:buClr>
                <a:schemeClr val="folHlink"/>
              </a:buClr>
              <a:buSzPct val="80000"/>
              <a:buFont typeface="Noto Sans Symbols"/>
              <a:buChar char="❑"/>
            </a:pPr>
            <a:r>
              <a:rPr lang="en-US" sz="2000" b="0" i="0" u="none" strike="noStrike" cap="none">
                <a:solidFill>
                  <a:srgbClr val="CC3300"/>
                </a:solidFill>
                <a:latin typeface="Balthazar"/>
                <a:ea typeface="Balthazar"/>
                <a:cs typeface="Balthazar"/>
                <a:sym typeface="Balthazar"/>
              </a:rPr>
              <a:t>Social, Negotiation, Leadership, Teamwork</a:t>
            </a:r>
          </a:p>
          <a:p>
            <a:pPr marL="342900" marR="0" lvl="0" indent="-342900" algn="l" rtl="0">
              <a:spcBef>
                <a:spcPts val="400"/>
              </a:spcBef>
              <a:spcAft>
                <a:spcPts val="0"/>
              </a:spcAft>
              <a:buClr>
                <a:schemeClr val="hlink"/>
              </a:buClr>
              <a:buSzPct val="80000"/>
              <a:buFont typeface="Noto Sans Symbols"/>
              <a:buNone/>
            </a:pPr>
            <a:endParaRPr sz="2000" b="0" i="0" u="none" strike="noStrike" cap="none">
              <a:solidFill>
                <a:srgbClr val="CC3300"/>
              </a:solidFill>
              <a:latin typeface="Balthazar"/>
              <a:ea typeface="Balthazar"/>
              <a:cs typeface="Balthazar"/>
              <a:sym typeface="Balthazar"/>
            </a:endParaRPr>
          </a:p>
        </p:txBody>
      </p:sp>
      <p:pic>
        <p:nvPicPr>
          <p:cNvPr id="204" name="Shape 204" descr="MPj04011610000[1]"/>
          <p:cNvPicPr preferRelativeResize="0"/>
          <p:nvPr/>
        </p:nvPicPr>
        <p:blipFill rotWithShape="1">
          <a:blip r:embed="rId3">
            <a:alphaModFix/>
          </a:blip>
          <a:srcRect/>
          <a:stretch/>
        </p:blipFill>
        <p:spPr>
          <a:xfrm>
            <a:off x="533400" y="3505200"/>
            <a:ext cx="1423987" cy="2133599"/>
          </a:xfrm>
          <a:prstGeom prst="rect">
            <a:avLst/>
          </a:prstGeom>
          <a:noFill/>
          <a:ln>
            <a:noFill/>
          </a:ln>
        </p:spPr>
      </p:pic>
      <p:pic>
        <p:nvPicPr>
          <p:cNvPr id="205" name="Shape 205" descr="MPj04101430000[1]"/>
          <p:cNvPicPr preferRelativeResize="0"/>
          <p:nvPr/>
        </p:nvPicPr>
        <p:blipFill rotWithShape="1">
          <a:blip r:embed="rId4">
            <a:alphaModFix/>
          </a:blip>
          <a:srcRect/>
          <a:stretch/>
        </p:blipFill>
        <p:spPr>
          <a:xfrm>
            <a:off x="304800" y="1219200"/>
            <a:ext cx="1446211" cy="2133599"/>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500"/>
                                        <p:tgtEl>
                                          <p:spTgt spid="20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05"/>
                                        </p:tgtEl>
                                        <p:attrNameLst>
                                          <p:attrName>style.visibility</p:attrName>
                                        </p:attrNameLst>
                                      </p:cBhvr>
                                      <p:to>
                                        <p:strVal val="visible"/>
                                      </p:to>
                                    </p:set>
                                    <p:anim calcmode="lin" valueType="num">
                                      <p:cBhvr additive="base">
                                        <p:cTn id="12" dur="500"/>
                                        <p:tgtEl>
                                          <p:spTgt spid="205"/>
                                        </p:tgtEl>
                                        <p:attrNameLst>
                                          <p:attrName>ppt_w</p:attrName>
                                        </p:attrNameLst>
                                      </p:cBhvr>
                                      <p:tavLst>
                                        <p:tav tm="0">
                                          <p:val>
                                            <p:strVal val="0"/>
                                          </p:val>
                                        </p:tav>
                                        <p:tav tm="100000">
                                          <p:val>
                                            <p:strVal val="#ppt_w"/>
                                          </p:val>
                                        </p:tav>
                                      </p:tavLst>
                                    </p:anim>
                                    <p:anim calcmode="lin" valueType="num">
                                      <p:cBhvr additive="base">
                                        <p:cTn id="13" dur="500"/>
                                        <p:tgtEl>
                                          <p:spTgt spid="205"/>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04"/>
                                        </p:tgtEl>
                                        <p:attrNameLst>
                                          <p:attrName>style.visibility</p:attrName>
                                        </p:attrNameLst>
                                      </p:cBhvr>
                                      <p:to>
                                        <p:strVal val="visible"/>
                                      </p:to>
                                    </p:set>
                                    <p:anim calcmode="lin" valueType="num">
                                      <p:cBhvr additive="base">
                                        <p:cTn id="18" dur="500"/>
                                        <p:tgtEl>
                                          <p:spTgt spid="204"/>
                                        </p:tgtEl>
                                        <p:attrNameLst>
                                          <p:attrName>ppt_w</p:attrName>
                                        </p:attrNameLst>
                                      </p:cBhvr>
                                      <p:tavLst>
                                        <p:tav tm="0">
                                          <p:val>
                                            <p:strVal val="0"/>
                                          </p:val>
                                        </p:tav>
                                        <p:tav tm="100000">
                                          <p:val>
                                            <p:strVal val="#ppt_w"/>
                                          </p:val>
                                        </p:tav>
                                      </p:tavLst>
                                    </p:anim>
                                    <p:anim calcmode="lin" valueType="num">
                                      <p:cBhvr additive="base">
                                        <p:cTn id="19" dur="500"/>
                                        <p:tgtEl>
                                          <p:spTgt spid="204"/>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203">
                                            <p:txEl>
                                              <p:pRg st="0" end="0"/>
                                            </p:txEl>
                                          </p:spTgt>
                                        </p:tgtEl>
                                        <p:attrNameLst>
                                          <p:attrName>style.visibility</p:attrName>
                                        </p:attrNameLst>
                                      </p:cBhvr>
                                      <p:to>
                                        <p:strVal val="visible"/>
                                      </p:to>
                                    </p:set>
                                    <p:anim calcmode="lin" valueType="num">
                                      <p:cBhvr additive="base">
                                        <p:cTn id="24" dur="1000"/>
                                        <p:tgtEl>
                                          <p:spTgt spid="203">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203">
                                            <p:txEl>
                                              <p:pRg st="1" end="1"/>
                                            </p:txEl>
                                          </p:spTgt>
                                        </p:tgtEl>
                                        <p:attrNameLst>
                                          <p:attrName>style.visibility</p:attrName>
                                        </p:attrNameLst>
                                      </p:cBhvr>
                                      <p:to>
                                        <p:strVal val="visible"/>
                                      </p:to>
                                    </p:set>
                                    <p:anim calcmode="lin" valueType="num">
                                      <p:cBhvr additive="base">
                                        <p:cTn id="29" dur="1000"/>
                                        <p:tgtEl>
                                          <p:spTgt spid="203">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203">
                                            <p:txEl>
                                              <p:pRg st="2" end="2"/>
                                            </p:txEl>
                                          </p:spTgt>
                                        </p:tgtEl>
                                        <p:attrNameLst>
                                          <p:attrName>style.visibility</p:attrName>
                                        </p:attrNameLst>
                                      </p:cBhvr>
                                      <p:to>
                                        <p:strVal val="visible"/>
                                      </p:to>
                                    </p:set>
                                    <p:anim calcmode="lin" valueType="num">
                                      <p:cBhvr additive="base">
                                        <p:cTn id="34" dur="1000"/>
                                        <p:tgtEl>
                                          <p:spTgt spid="203">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203">
                                            <p:txEl>
                                              <p:pRg st="3" end="3"/>
                                            </p:txEl>
                                          </p:spTgt>
                                        </p:tgtEl>
                                        <p:attrNameLst>
                                          <p:attrName>style.visibility</p:attrName>
                                        </p:attrNameLst>
                                      </p:cBhvr>
                                      <p:to>
                                        <p:strVal val="visible"/>
                                      </p:to>
                                    </p:set>
                                    <p:anim calcmode="lin" valueType="num">
                                      <p:cBhvr additive="base">
                                        <p:cTn id="39" dur="1000"/>
                                        <p:tgtEl>
                                          <p:spTgt spid="203">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203">
                                            <p:txEl>
                                              <p:pRg st="4" end="4"/>
                                            </p:txEl>
                                          </p:spTgt>
                                        </p:tgtEl>
                                        <p:attrNameLst>
                                          <p:attrName>style.visibility</p:attrName>
                                        </p:attrNameLst>
                                      </p:cBhvr>
                                      <p:to>
                                        <p:strVal val="visible"/>
                                      </p:to>
                                    </p:set>
                                    <p:anim calcmode="lin" valueType="num">
                                      <p:cBhvr additive="base">
                                        <p:cTn id="44" dur="1000"/>
                                        <p:tgtEl>
                                          <p:spTgt spid="203">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203">
                                            <p:txEl>
                                              <p:pRg st="5" end="5"/>
                                            </p:txEl>
                                          </p:spTgt>
                                        </p:tgtEl>
                                        <p:attrNameLst>
                                          <p:attrName>style.visibility</p:attrName>
                                        </p:attrNameLst>
                                      </p:cBhvr>
                                      <p:to>
                                        <p:strVal val="visible"/>
                                      </p:to>
                                    </p:set>
                                    <p:anim calcmode="lin" valueType="num">
                                      <p:cBhvr additive="base">
                                        <p:cTn id="49" dur="1000"/>
                                        <p:tgtEl>
                                          <p:spTgt spid="203">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nodeType="clickEffect">
                                  <p:stCondLst>
                                    <p:cond delay="0"/>
                                  </p:stCondLst>
                                  <p:childTnLst>
                                    <p:set>
                                      <p:cBhvr>
                                        <p:cTn id="53" dur="1" fill="hold">
                                          <p:stCondLst>
                                            <p:cond delay="0"/>
                                          </p:stCondLst>
                                        </p:cTn>
                                        <p:tgtEl>
                                          <p:spTgt spid="203">
                                            <p:txEl>
                                              <p:pRg st="6" end="6"/>
                                            </p:txEl>
                                          </p:spTgt>
                                        </p:tgtEl>
                                        <p:attrNameLst>
                                          <p:attrName>style.visibility</p:attrName>
                                        </p:attrNameLst>
                                      </p:cBhvr>
                                      <p:to>
                                        <p:strVal val="visible"/>
                                      </p:to>
                                    </p:set>
                                    <p:anim calcmode="lin" valueType="num">
                                      <p:cBhvr additive="base">
                                        <p:cTn id="54" dur="1000"/>
                                        <p:tgtEl>
                                          <p:spTgt spid="203">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nodeType="clickEffect">
                                  <p:stCondLst>
                                    <p:cond delay="0"/>
                                  </p:stCondLst>
                                  <p:childTnLst>
                                    <p:set>
                                      <p:cBhvr>
                                        <p:cTn id="58" dur="1" fill="hold">
                                          <p:stCondLst>
                                            <p:cond delay="0"/>
                                          </p:stCondLst>
                                        </p:cTn>
                                        <p:tgtEl>
                                          <p:spTgt spid="203">
                                            <p:txEl>
                                              <p:pRg st="7" end="7"/>
                                            </p:txEl>
                                          </p:spTgt>
                                        </p:tgtEl>
                                        <p:attrNameLst>
                                          <p:attrName>style.visibility</p:attrName>
                                        </p:attrNameLst>
                                      </p:cBhvr>
                                      <p:to>
                                        <p:strVal val="visible"/>
                                      </p:to>
                                    </p:set>
                                    <p:anim calcmode="lin" valueType="num">
                                      <p:cBhvr additive="base">
                                        <p:cTn id="59" dur="1000"/>
                                        <p:tgtEl>
                                          <p:spTgt spid="203">
                                            <p:txEl>
                                              <p:pRg st="7" end="7"/>
                                            </p:txEl>
                                          </p:spTgt>
                                        </p:tgtEl>
                                        <p:attrNameLst>
                                          <p:attrName>ppt_x</p:attrName>
                                        </p:attrNameLst>
                                      </p:cBhvr>
                                      <p:tavLst>
                                        <p:tav tm="0">
                                          <p:val>
                                            <p:strVal val="#ppt_x+1"/>
                                          </p:val>
                                        </p:tav>
                                        <p:tav tm="100000">
                                          <p:val>
                                            <p:strVal val="#ppt_x"/>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nodeType="clickEffect">
                                  <p:stCondLst>
                                    <p:cond delay="0"/>
                                  </p:stCondLst>
                                  <p:childTnLst>
                                    <p:set>
                                      <p:cBhvr>
                                        <p:cTn id="63" dur="1" fill="hold">
                                          <p:stCondLst>
                                            <p:cond delay="0"/>
                                          </p:stCondLst>
                                        </p:cTn>
                                        <p:tgtEl>
                                          <p:spTgt spid="203">
                                            <p:txEl>
                                              <p:pRg st="8" end="8"/>
                                            </p:txEl>
                                          </p:spTgt>
                                        </p:tgtEl>
                                        <p:attrNameLst>
                                          <p:attrName>style.visibility</p:attrName>
                                        </p:attrNameLst>
                                      </p:cBhvr>
                                      <p:to>
                                        <p:strVal val="visible"/>
                                      </p:to>
                                    </p:set>
                                    <p:anim calcmode="lin" valueType="num">
                                      <p:cBhvr additive="base">
                                        <p:cTn id="64" dur="1000"/>
                                        <p:tgtEl>
                                          <p:spTgt spid="203">
                                            <p:txEl>
                                              <p:pRg st="8" end="8"/>
                                            </p:txEl>
                                          </p:spTgt>
                                        </p:tgtEl>
                                        <p:attrNameLst>
                                          <p:attrName>ppt_x</p:attrName>
                                        </p:attrNameLst>
                                      </p:cBhvr>
                                      <p:tavLst>
                                        <p:tav tm="0">
                                          <p:val>
                                            <p:strVal val="#ppt_x+1"/>
                                          </p:val>
                                        </p:tav>
                                        <p:tav tm="100000">
                                          <p:val>
                                            <p:strVal val="#ppt_x"/>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nodeType="clickEffect">
                                  <p:stCondLst>
                                    <p:cond delay="0"/>
                                  </p:stCondLst>
                                  <p:childTnLst>
                                    <p:set>
                                      <p:cBhvr>
                                        <p:cTn id="68" dur="1" fill="hold">
                                          <p:stCondLst>
                                            <p:cond delay="0"/>
                                          </p:stCondLst>
                                        </p:cTn>
                                        <p:tgtEl>
                                          <p:spTgt spid="203">
                                            <p:txEl>
                                              <p:pRg st="9" end="9"/>
                                            </p:txEl>
                                          </p:spTgt>
                                        </p:tgtEl>
                                        <p:attrNameLst>
                                          <p:attrName>style.visibility</p:attrName>
                                        </p:attrNameLst>
                                      </p:cBhvr>
                                      <p:to>
                                        <p:strVal val="visible"/>
                                      </p:to>
                                    </p:set>
                                    <p:anim calcmode="lin" valueType="num">
                                      <p:cBhvr additive="base">
                                        <p:cTn id="69" dur="1000"/>
                                        <p:tgtEl>
                                          <p:spTgt spid="203">
                                            <p:txEl>
                                              <p:pRg st="9" end="9"/>
                                            </p:txEl>
                                          </p:spTgt>
                                        </p:tgtEl>
                                        <p:attrNameLst>
                                          <p:attrName>ppt_x</p:attrName>
                                        </p:attrNameLst>
                                      </p:cBhvr>
                                      <p:tavLst>
                                        <p:tav tm="0">
                                          <p:val>
                                            <p:strVal val="#ppt_x+1"/>
                                          </p:val>
                                        </p:tav>
                                        <p:tav tm="100000">
                                          <p:val>
                                            <p:strVal val="#ppt_x"/>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2" fill="hold" nodeType="clickEffect">
                                  <p:stCondLst>
                                    <p:cond delay="0"/>
                                  </p:stCondLst>
                                  <p:childTnLst>
                                    <p:set>
                                      <p:cBhvr>
                                        <p:cTn id="73" dur="1" fill="hold">
                                          <p:stCondLst>
                                            <p:cond delay="0"/>
                                          </p:stCondLst>
                                        </p:cTn>
                                        <p:tgtEl>
                                          <p:spTgt spid="203">
                                            <p:txEl>
                                              <p:pRg st="10" end="10"/>
                                            </p:txEl>
                                          </p:spTgt>
                                        </p:tgtEl>
                                        <p:attrNameLst>
                                          <p:attrName>style.visibility</p:attrName>
                                        </p:attrNameLst>
                                      </p:cBhvr>
                                      <p:to>
                                        <p:strVal val="visible"/>
                                      </p:to>
                                    </p:set>
                                    <p:anim calcmode="lin" valueType="num">
                                      <p:cBhvr additive="base">
                                        <p:cTn id="74" dur="1000"/>
                                        <p:tgtEl>
                                          <p:spTgt spid="203">
                                            <p:txEl>
                                              <p:pRg st="10" end="10"/>
                                            </p:txEl>
                                          </p:spTgt>
                                        </p:tgtEl>
                                        <p:attrNameLst>
                                          <p:attrName>ppt_x</p:attrName>
                                        </p:attrNameLst>
                                      </p:cBhvr>
                                      <p:tavLst>
                                        <p:tav tm="0">
                                          <p:val>
                                            <p:strVal val="#ppt_x+1"/>
                                          </p:val>
                                        </p:tav>
                                        <p:tav tm="100000">
                                          <p:val>
                                            <p:strVal val="#ppt_x"/>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nodeType="clickEffect">
                                  <p:stCondLst>
                                    <p:cond delay="0"/>
                                  </p:stCondLst>
                                  <p:childTnLst>
                                    <p:set>
                                      <p:cBhvr>
                                        <p:cTn id="78" dur="1" fill="hold">
                                          <p:stCondLst>
                                            <p:cond delay="0"/>
                                          </p:stCondLst>
                                        </p:cTn>
                                        <p:tgtEl>
                                          <p:spTgt spid="203">
                                            <p:txEl>
                                              <p:pRg st="11" end="11"/>
                                            </p:txEl>
                                          </p:spTgt>
                                        </p:tgtEl>
                                        <p:attrNameLst>
                                          <p:attrName>style.visibility</p:attrName>
                                        </p:attrNameLst>
                                      </p:cBhvr>
                                      <p:to>
                                        <p:strVal val="visible"/>
                                      </p:to>
                                    </p:set>
                                    <p:anim calcmode="lin" valueType="num">
                                      <p:cBhvr additive="base">
                                        <p:cTn id="79" dur="1000"/>
                                        <p:tgtEl>
                                          <p:spTgt spid="203">
                                            <p:txEl>
                                              <p:pRg st="11" end="1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57200" y="277812"/>
            <a:ext cx="8229600" cy="1139825"/>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dk2"/>
              </a:buClr>
              <a:buSzPct val="25000"/>
              <a:buFont typeface="Erica One"/>
              <a:buNone/>
            </a:pPr>
            <a:r>
              <a:rPr lang="en-US" sz="4200" b="0" i="0" u="none" strike="noStrike" cap="none">
                <a:solidFill>
                  <a:schemeClr val="dk2"/>
                </a:solidFill>
                <a:latin typeface="Erica One"/>
                <a:ea typeface="Erica One"/>
                <a:cs typeface="Erica One"/>
                <a:sym typeface="Erica One"/>
              </a:rPr>
              <a:t>See a Career Counselor</a:t>
            </a:r>
          </a:p>
        </p:txBody>
      </p:sp>
      <p:sp>
        <p:nvSpPr>
          <p:cNvPr id="211" name="Shape 211"/>
          <p:cNvSpPr txBox="1">
            <a:spLocks noGrp="1"/>
          </p:cNvSpPr>
          <p:nvPr>
            <p:ph type="body" idx="1"/>
          </p:nvPr>
        </p:nvSpPr>
        <p:spPr>
          <a:xfrm>
            <a:off x="1981200" y="1219200"/>
            <a:ext cx="6858000" cy="5333999"/>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hlink"/>
              </a:buClr>
              <a:buSzPct val="80000"/>
              <a:buFont typeface="Noto Sans Symbols"/>
              <a:buChar char="●"/>
            </a:pPr>
            <a:r>
              <a:rPr lang="en-US" sz="2800" b="0" i="0" u="none" strike="noStrike" cap="none">
                <a:solidFill>
                  <a:schemeClr val="folHlink"/>
                </a:solidFill>
                <a:latin typeface="Arial"/>
                <a:ea typeface="Arial"/>
                <a:cs typeface="Arial"/>
                <a:sym typeface="Arial"/>
              </a:rPr>
              <a:t>The career counselors at your college are trained professionals who can help you </a:t>
            </a:r>
          </a:p>
          <a:p>
            <a:pPr marL="742950" marR="0" lvl="1" indent="-285750" algn="l" rtl="0">
              <a:lnSpc>
                <a:spcPct val="80000"/>
              </a:lnSpc>
              <a:spcBef>
                <a:spcPts val="560"/>
              </a:spcBef>
              <a:spcAft>
                <a:spcPts val="0"/>
              </a:spcAft>
              <a:buClr>
                <a:schemeClr val="folHlink"/>
              </a:buClr>
              <a:buSzPct val="80000"/>
              <a:buFont typeface="Noto Sans Symbols"/>
              <a:buChar char="●"/>
            </a:pPr>
            <a:r>
              <a:rPr lang="en-US" sz="2800" b="0" i="0" u="none" strike="noStrike" cap="none">
                <a:solidFill>
                  <a:schemeClr val="folHlink"/>
                </a:solidFill>
                <a:latin typeface="Arial"/>
                <a:ea typeface="Arial"/>
                <a:cs typeface="Arial"/>
                <a:sym typeface="Arial"/>
              </a:rPr>
              <a:t>discover your strengths and weaknesses</a:t>
            </a:r>
          </a:p>
          <a:p>
            <a:pPr marL="742950" marR="0" lvl="1" indent="-285750" algn="l" rtl="0">
              <a:lnSpc>
                <a:spcPct val="80000"/>
              </a:lnSpc>
              <a:spcBef>
                <a:spcPts val="560"/>
              </a:spcBef>
              <a:spcAft>
                <a:spcPts val="0"/>
              </a:spcAft>
              <a:buClr>
                <a:schemeClr val="folHlink"/>
              </a:buClr>
              <a:buSzPct val="80000"/>
              <a:buFont typeface="Noto Sans Symbols"/>
              <a:buChar char="●"/>
            </a:pPr>
            <a:r>
              <a:rPr lang="en-US" sz="2800" b="0" i="0" u="none" strike="noStrike" cap="none">
                <a:solidFill>
                  <a:schemeClr val="folHlink"/>
                </a:solidFill>
                <a:latin typeface="Arial"/>
                <a:ea typeface="Arial"/>
                <a:cs typeface="Arial"/>
                <a:sym typeface="Arial"/>
              </a:rPr>
              <a:t>evaluate your values and goals</a:t>
            </a:r>
          </a:p>
          <a:p>
            <a:pPr marL="742950" marR="0" lvl="1" indent="-285750" algn="l" rtl="0">
              <a:lnSpc>
                <a:spcPct val="80000"/>
              </a:lnSpc>
              <a:spcBef>
                <a:spcPts val="560"/>
              </a:spcBef>
              <a:spcAft>
                <a:spcPts val="0"/>
              </a:spcAft>
              <a:buClr>
                <a:schemeClr val="folHlink"/>
              </a:buClr>
              <a:buSzPct val="80000"/>
              <a:buFont typeface="Noto Sans Symbols"/>
              <a:buChar char="●"/>
            </a:pPr>
            <a:r>
              <a:rPr lang="en-US" sz="2800" b="0" i="0" u="none" strike="noStrike" cap="none">
                <a:solidFill>
                  <a:schemeClr val="folHlink"/>
                </a:solidFill>
                <a:latin typeface="Arial"/>
                <a:ea typeface="Arial"/>
                <a:cs typeface="Arial"/>
                <a:sym typeface="Arial"/>
              </a:rPr>
              <a:t>sort through what type of career you want</a:t>
            </a:r>
          </a:p>
          <a:p>
            <a:pPr marL="342900" marR="0" lvl="0" indent="-342900" algn="l" rtl="0">
              <a:lnSpc>
                <a:spcPct val="80000"/>
              </a:lnSpc>
              <a:spcBef>
                <a:spcPts val="560"/>
              </a:spcBef>
              <a:spcAft>
                <a:spcPts val="0"/>
              </a:spcAft>
              <a:buClr>
                <a:schemeClr val="hlink"/>
              </a:buClr>
              <a:buSzPct val="80000"/>
              <a:buFont typeface="Noto Sans Symbols"/>
              <a:buChar char="●"/>
            </a:pPr>
            <a:r>
              <a:rPr lang="en-US" sz="2800" b="0" i="0" u="none" strike="noStrike" cap="none">
                <a:solidFill>
                  <a:schemeClr val="folHlink"/>
                </a:solidFill>
                <a:latin typeface="Arial"/>
                <a:ea typeface="Arial"/>
                <a:cs typeface="Arial"/>
                <a:sym typeface="Arial"/>
              </a:rPr>
              <a:t>They will not tell you what to do, they will simply help identify what factors may lead to successful and interesting career options.</a:t>
            </a:r>
          </a:p>
        </p:txBody>
      </p:sp>
      <p:pic>
        <p:nvPicPr>
          <p:cNvPr id="212" name="Shape 212" descr="MCj03980890000[1]"/>
          <p:cNvPicPr preferRelativeResize="0"/>
          <p:nvPr/>
        </p:nvPicPr>
        <p:blipFill rotWithShape="1">
          <a:blip r:embed="rId3">
            <a:alphaModFix/>
          </a:blip>
          <a:srcRect/>
          <a:stretch/>
        </p:blipFill>
        <p:spPr>
          <a:xfrm>
            <a:off x="228600" y="2590800"/>
            <a:ext cx="1741486" cy="1814512"/>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500"/>
                                        <p:tgtEl>
                                          <p:spTgt spid="2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2"/>
                                        </p:tgtEl>
                                        <p:attrNameLst>
                                          <p:attrName>style.visibility</p:attrName>
                                        </p:attrNameLst>
                                      </p:cBhvr>
                                      <p:to>
                                        <p:strVal val="visible"/>
                                      </p:to>
                                    </p:set>
                                    <p:animEffect transition="in" filter="fade">
                                      <p:cBhvr>
                                        <p:cTn id="12" dur="500"/>
                                        <p:tgtEl>
                                          <p:spTgt spid="2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1">
                                            <p:txEl>
                                              <p:pRg st="0" end="0"/>
                                            </p:txEl>
                                          </p:spTgt>
                                        </p:tgtEl>
                                        <p:attrNameLst>
                                          <p:attrName>style.visibility</p:attrName>
                                        </p:attrNameLst>
                                      </p:cBhvr>
                                      <p:to>
                                        <p:strVal val="visible"/>
                                      </p:to>
                                    </p:set>
                                    <p:animEffect transition="in" filter="fade">
                                      <p:cBhvr>
                                        <p:cTn id="17" dur="500"/>
                                        <p:tgtEl>
                                          <p:spTgt spid="2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1">
                                            <p:txEl>
                                              <p:pRg st="1" end="1"/>
                                            </p:txEl>
                                          </p:spTgt>
                                        </p:tgtEl>
                                        <p:attrNameLst>
                                          <p:attrName>style.visibility</p:attrName>
                                        </p:attrNameLst>
                                      </p:cBhvr>
                                      <p:to>
                                        <p:strVal val="visible"/>
                                      </p:to>
                                    </p:set>
                                    <p:animEffect transition="in" filter="fade">
                                      <p:cBhvr>
                                        <p:cTn id="22" dur="500"/>
                                        <p:tgtEl>
                                          <p:spTgt spid="2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1">
                                            <p:txEl>
                                              <p:pRg st="2" end="2"/>
                                            </p:txEl>
                                          </p:spTgt>
                                        </p:tgtEl>
                                        <p:attrNameLst>
                                          <p:attrName>style.visibility</p:attrName>
                                        </p:attrNameLst>
                                      </p:cBhvr>
                                      <p:to>
                                        <p:strVal val="visible"/>
                                      </p:to>
                                    </p:set>
                                    <p:animEffect transition="in" filter="fade">
                                      <p:cBhvr>
                                        <p:cTn id="27" dur="500"/>
                                        <p:tgtEl>
                                          <p:spTgt spid="2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1">
                                            <p:txEl>
                                              <p:pRg st="3" end="3"/>
                                            </p:txEl>
                                          </p:spTgt>
                                        </p:tgtEl>
                                        <p:attrNameLst>
                                          <p:attrName>style.visibility</p:attrName>
                                        </p:attrNameLst>
                                      </p:cBhvr>
                                      <p:to>
                                        <p:strVal val="visible"/>
                                      </p:to>
                                    </p:set>
                                    <p:animEffect transition="in" filter="fade">
                                      <p:cBhvr>
                                        <p:cTn id="32" dur="500"/>
                                        <p:tgtEl>
                                          <p:spTgt spid="21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1">
                                            <p:txEl>
                                              <p:pRg st="4" end="4"/>
                                            </p:txEl>
                                          </p:spTgt>
                                        </p:tgtEl>
                                        <p:attrNameLst>
                                          <p:attrName>style.visibility</p:attrName>
                                        </p:attrNameLst>
                                      </p:cBhvr>
                                      <p:to>
                                        <p:strVal val="visible"/>
                                      </p:to>
                                    </p:set>
                                    <p:animEffect transition="in" filter="fade">
                                      <p:cBhvr>
                                        <p:cTn id="37" dur="500"/>
                                        <p:tgtEl>
                                          <p:spTgt spid="2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0" y="384175"/>
            <a:ext cx="8915400" cy="788986"/>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Erica One"/>
              <a:buNone/>
            </a:pPr>
            <a:r>
              <a:rPr lang="en-US" sz="3800" b="0" i="0" u="none" strike="noStrike" cap="none">
                <a:solidFill>
                  <a:schemeClr val="dk2"/>
                </a:solidFill>
                <a:latin typeface="Erica One"/>
                <a:ea typeface="Erica One"/>
                <a:cs typeface="Erica One"/>
                <a:sym typeface="Erica One"/>
              </a:rPr>
              <a:t>Questions for Academic Advisors</a:t>
            </a:r>
          </a:p>
        </p:txBody>
      </p:sp>
      <p:sp>
        <p:nvSpPr>
          <p:cNvPr id="218" name="Shape 218"/>
          <p:cNvSpPr txBox="1">
            <a:spLocks noGrp="1"/>
          </p:cNvSpPr>
          <p:nvPr>
            <p:ph type="body" idx="1"/>
          </p:nvPr>
        </p:nvSpPr>
        <p:spPr>
          <a:xfrm>
            <a:off x="457200" y="1371600"/>
            <a:ext cx="8229600" cy="4495800"/>
          </a:xfrm>
          <a:prstGeom prst="rect">
            <a:avLst/>
          </a:prstGeom>
          <a:noFill/>
          <a:ln>
            <a:noFill/>
          </a:ln>
        </p:spPr>
        <p:txBody>
          <a:bodyPr lIns="92075" tIns="46025" rIns="92075" bIns="46025" anchor="t" anchorCtr="0">
            <a:noAutofit/>
          </a:bodyPr>
          <a:lstStyle/>
          <a:p>
            <a:pPr marL="342900" marR="0" lvl="0" indent="-342900" algn="l" rtl="0">
              <a:lnSpc>
                <a:spcPct val="90000"/>
              </a:lnSpc>
              <a:spcBef>
                <a:spcPts val="0"/>
              </a:spcBef>
              <a:spcAft>
                <a:spcPts val="0"/>
              </a:spcAft>
              <a:buClr>
                <a:schemeClr val="hlink"/>
              </a:buClr>
              <a:buSzPct val="80000"/>
              <a:buFont typeface="Noto Sans Symbols"/>
              <a:buChar char="●"/>
            </a:pPr>
            <a:r>
              <a:rPr lang="en-US" sz="2400" b="1" i="0" u="none" strike="noStrike" cap="none">
                <a:solidFill>
                  <a:schemeClr val="dk2"/>
                </a:solidFill>
                <a:latin typeface="Balthazar"/>
                <a:ea typeface="Balthazar"/>
                <a:cs typeface="Balthazar"/>
                <a:sym typeface="Balthazar"/>
              </a:rPr>
              <a:t>What classes should I take this term and next?</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1" i="0" u="none" strike="noStrike" cap="none">
                <a:solidFill>
                  <a:schemeClr val="dk2"/>
                </a:solidFill>
                <a:latin typeface="Balthazar"/>
                <a:ea typeface="Balthazar"/>
                <a:cs typeface="Balthazar"/>
                <a:sym typeface="Balthazar"/>
              </a:rPr>
              <a:t>What sequence of classes should I take?</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1" i="0" u="none" strike="noStrike" cap="none">
                <a:solidFill>
                  <a:schemeClr val="dk2"/>
                </a:solidFill>
                <a:latin typeface="Balthazar"/>
                <a:ea typeface="Balthazar"/>
                <a:cs typeface="Balthazar"/>
                <a:sym typeface="Balthazar"/>
              </a:rPr>
              <a:t>Am I taking too many difficult classes in one term?</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1" i="0" u="none" strike="noStrike" cap="none">
                <a:solidFill>
                  <a:schemeClr val="dk2"/>
                </a:solidFill>
                <a:latin typeface="Balthazar"/>
                <a:ea typeface="Balthazar"/>
                <a:cs typeface="Balthazar"/>
                <a:sym typeface="Balthazar"/>
              </a:rPr>
              <a:t>What electives do you </a:t>
            </a:r>
            <a:br>
              <a:rPr lang="en-US" sz="2400" b="1" i="0" u="none" strike="noStrike" cap="none">
                <a:solidFill>
                  <a:schemeClr val="dk2"/>
                </a:solidFill>
                <a:latin typeface="Balthazar"/>
                <a:ea typeface="Balthazar"/>
                <a:cs typeface="Balthazar"/>
                <a:sym typeface="Balthazar"/>
              </a:rPr>
            </a:br>
            <a:r>
              <a:rPr lang="en-US" sz="2400" b="1" i="0" u="none" strike="noStrike" cap="none">
                <a:solidFill>
                  <a:schemeClr val="dk2"/>
                </a:solidFill>
                <a:latin typeface="Balthazar"/>
                <a:ea typeface="Balthazar"/>
                <a:cs typeface="Balthazar"/>
                <a:sym typeface="Balthazar"/>
              </a:rPr>
              <a:t>recommend?</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1" i="0" u="none" strike="noStrike" cap="none">
                <a:solidFill>
                  <a:schemeClr val="dk2"/>
                </a:solidFill>
                <a:latin typeface="Balthazar"/>
                <a:ea typeface="Balthazar"/>
                <a:cs typeface="Balthazar"/>
                <a:sym typeface="Balthazar"/>
              </a:rPr>
              <a:t>What career </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1" i="0" u="none" strike="noStrike" cap="none">
                <a:solidFill>
                  <a:schemeClr val="dk2"/>
                </a:solidFill>
                <a:latin typeface="Balthazar"/>
                <a:ea typeface="Balthazar"/>
                <a:cs typeface="Balthazar"/>
                <a:sym typeface="Balthazar"/>
              </a:rPr>
              <a:t>opportunities</a:t>
            </a:r>
            <a:br>
              <a:rPr lang="en-US" sz="2400" b="1" i="0" u="none" strike="noStrike" cap="none">
                <a:solidFill>
                  <a:schemeClr val="dk2"/>
                </a:solidFill>
                <a:latin typeface="Balthazar"/>
                <a:ea typeface="Balthazar"/>
                <a:cs typeface="Balthazar"/>
                <a:sym typeface="Balthazar"/>
              </a:rPr>
            </a:br>
            <a:r>
              <a:rPr lang="en-US" sz="2400" b="1" i="0" u="none" strike="noStrike" cap="none">
                <a:solidFill>
                  <a:schemeClr val="dk2"/>
                </a:solidFill>
                <a:latin typeface="Balthazar"/>
                <a:ea typeface="Balthazar"/>
                <a:cs typeface="Balthazar"/>
                <a:sym typeface="Balthazar"/>
              </a:rPr>
              <a:t> are there if I study</a:t>
            </a:r>
            <a:br>
              <a:rPr lang="en-US" sz="2400" b="1" i="0" u="none" strike="noStrike" cap="none">
                <a:solidFill>
                  <a:schemeClr val="dk2"/>
                </a:solidFill>
                <a:latin typeface="Balthazar"/>
                <a:ea typeface="Balthazar"/>
                <a:cs typeface="Balthazar"/>
                <a:sym typeface="Balthazar"/>
              </a:rPr>
            </a:br>
            <a:r>
              <a:rPr lang="en-US" sz="2400" b="1" i="0" u="none" strike="noStrike" cap="none">
                <a:solidFill>
                  <a:schemeClr val="dk2"/>
                </a:solidFill>
                <a:latin typeface="Balthazar"/>
                <a:ea typeface="Balthazar"/>
                <a:cs typeface="Balthazar"/>
                <a:sym typeface="Balthazar"/>
              </a:rPr>
              <a:t> mainly _____?</a:t>
            </a:r>
          </a:p>
        </p:txBody>
      </p:sp>
      <p:pic>
        <p:nvPicPr>
          <p:cNvPr id="219" name="Shape 219" descr="MCBD00028_0000[1]"/>
          <p:cNvPicPr preferRelativeResize="0">
            <a:picLocks noGrp="1"/>
          </p:cNvPicPr>
          <p:nvPr>
            <p:ph type="body" idx="1"/>
          </p:nvPr>
        </p:nvPicPr>
        <p:blipFill rotWithShape="1">
          <a:blip r:embed="rId3">
            <a:alphaModFix/>
          </a:blip>
          <a:srcRect/>
          <a:stretch/>
        </p:blipFill>
        <p:spPr>
          <a:xfrm>
            <a:off x="7977186" y="1524000"/>
            <a:ext cx="1166811" cy="1143000"/>
          </a:xfrm>
          <a:prstGeom prst="rect">
            <a:avLst/>
          </a:prstGeom>
          <a:noFill/>
          <a:ln>
            <a:noFill/>
          </a:ln>
        </p:spPr>
      </p:pic>
      <p:pic>
        <p:nvPicPr>
          <p:cNvPr id="220" name="Shape 220" descr="MPj03998860000[1]"/>
          <p:cNvPicPr preferRelativeResize="0"/>
          <p:nvPr/>
        </p:nvPicPr>
        <p:blipFill rotWithShape="1">
          <a:blip r:embed="rId4">
            <a:alphaModFix/>
          </a:blip>
          <a:srcRect/>
          <a:stretch/>
        </p:blipFill>
        <p:spPr>
          <a:xfrm>
            <a:off x="5257800" y="3352800"/>
            <a:ext cx="3657600" cy="2438399"/>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500"/>
                                        <p:tgtEl>
                                          <p:spTgt spid="2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9"/>
                                        </p:tgtEl>
                                        <p:attrNameLst>
                                          <p:attrName>style.visibility</p:attrName>
                                        </p:attrNameLst>
                                      </p:cBhvr>
                                      <p:to>
                                        <p:strVal val="visible"/>
                                      </p:to>
                                    </p:set>
                                    <p:animEffect transition="in" filter="fade">
                                      <p:cBhvr>
                                        <p:cTn id="12" dur="500"/>
                                        <p:tgtEl>
                                          <p:spTgt spid="2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8">
                                            <p:txEl>
                                              <p:pRg st="0" end="0"/>
                                            </p:txEl>
                                          </p:spTgt>
                                        </p:tgtEl>
                                        <p:attrNameLst>
                                          <p:attrName>style.visibility</p:attrName>
                                        </p:attrNameLst>
                                      </p:cBhvr>
                                      <p:to>
                                        <p:strVal val="visible"/>
                                      </p:to>
                                    </p:set>
                                    <p:animEffect transition="in" filter="fade">
                                      <p:cBhvr>
                                        <p:cTn id="17" dur="1000"/>
                                        <p:tgtEl>
                                          <p:spTgt spid="2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8">
                                            <p:txEl>
                                              <p:pRg st="1" end="1"/>
                                            </p:txEl>
                                          </p:spTgt>
                                        </p:tgtEl>
                                        <p:attrNameLst>
                                          <p:attrName>style.visibility</p:attrName>
                                        </p:attrNameLst>
                                      </p:cBhvr>
                                      <p:to>
                                        <p:strVal val="visible"/>
                                      </p:to>
                                    </p:set>
                                    <p:animEffect transition="in" filter="fade">
                                      <p:cBhvr>
                                        <p:cTn id="22" dur="1000"/>
                                        <p:tgtEl>
                                          <p:spTgt spid="2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8">
                                            <p:txEl>
                                              <p:pRg st="2" end="2"/>
                                            </p:txEl>
                                          </p:spTgt>
                                        </p:tgtEl>
                                        <p:attrNameLst>
                                          <p:attrName>style.visibility</p:attrName>
                                        </p:attrNameLst>
                                      </p:cBhvr>
                                      <p:to>
                                        <p:strVal val="visible"/>
                                      </p:to>
                                    </p:set>
                                    <p:animEffect transition="in" filter="fade">
                                      <p:cBhvr>
                                        <p:cTn id="27" dur="1000"/>
                                        <p:tgtEl>
                                          <p:spTgt spid="21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8">
                                            <p:txEl>
                                              <p:pRg st="3" end="3"/>
                                            </p:txEl>
                                          </p:spTgt>
                                        </p:tgtEl>
                                        <p:attrNameLst>
                                          <p:attrName>style.visibility</p:attrName>
                                        </p:attrNameLst>
                                      </p:cBhvr>
                                      <p:to>
                                        <p:strVal val="visible"/>
                                      </p:to>
                                    </p:set>
                                    <p:animEffect transition="in" filter="fade">
                                      <p:cBhvr>
                                        <p:cTn id="32" dur="1000"/>
                                        <p:tgtEl>
                                          <p:spTgt spid="21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8">
                                            <p:txEl>
                                              <p:pRg st="4" end="4"/>
                                            </p:txEl>
                                          </p:spTgt>
                                        </p:tgtEl>
                                        <p:attrNameLst>
                                          <p:attrName>style.visibility</p:attrName>
                                        </p:attrNameLst>
                                      </p:cBhvr>
                                      <p:to>
                                        <p:strVal val="visible"/>
                                      </p:to>
                                    </p:set>
                                    <p:animEffect transition="in" filter="fade">
                                      <p:cBhvr>
                                        <p:cTn id="37" dur="1000"/>
                                        <p:tgtEl>
                                          <p:spTgt spid="21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8">
                                            <p:txEl>
                                              <p:pRg st="5" end="5"/>
                                            </p:txEl>
                                          </p:spTgt>
                                        </p:tgtEl>
                                        <p:attrNameLst>
                                          <p:attrName>style.visibility</p:attrName>
                                        </p:attrNameLst>
                                      </p:cBhvr>
                                      <p:to>
                                        <p:strVal val="visible"/>
                                      </p:to>
                                    </p:set>
                                    <p:animEffect transition="in" filter="fade">
                                      <p:cBhvr>
                                        <p:cTn id="42" dur="1000"/>
                                        <p:tgtEl>
                                          <p:spTgt spid="218">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0"/>
                                        </p:tgtEl>
                                        <p:attrNameLst>
                                          <p:attrName>style.visibility</p:attrName>
                                        </p:attrNameLst>
                                      </p:cBhvr>
                                      <p:to>
                                        <p:strVal val="visible"/>
                                      </p:to>
                                    </p:set>
                                    <p:animEffect transition="in" filter="fade">
                                      <p:cBhvr>
                                        <p:cTn id="47" dur="1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1524000" y="307975"/>
            <a:ext cx="6324600" cy="987425"/>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rgbClr val="CC3300"/>
              </a:buClr>
              <a:buSzPct val="25000"/>
              <a:buFont typeface="Erica One"/>
              <a:buNone/>
            </a:pPr>
            <a:r>
              <a:rPr lang="en-US" sz="4200" b="0" i="0" u="none" strike="noStrike" cap="none">
                <a:solidFill>
                  <a:srgbClr val="CC3300"/>
                </a:solidFill>
                <a:latin typeface="Erica One"/>
                <a:ea typeface="Erica One"/>
                <a:cs typeface="Erica One"/>
                <a:sym typeface="Erica One"/>
              </a:rPr>
              <a:t>Getting Experience</a:t>
            </a:r>
          </a:p>
        </p:txBody>
      </p:sp>
      <p:sp>
        <p:nvSpPr>
          <p:cNvPr id="226" name="Shape 226"/>
          <p:cNvSpPr txBox="1">
            <a:spLocks noGrp="1"/>
          </p:cNvSpPr>
          <p:nvPr>
            <p:ph type="body" idx="1"/>
          </p:nvPr>
        </p:nvSpPr>
        <p:spPr>
          <a:xfrm>
            <a:off x="457200" y="1295400"/>
            <a:ext cx="5257799" cy="4530724"/>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hlink"/>
              </a:buClr>
              <a:buSzPct val="80000"/>
              <a:buFont typeface="Noto Sans Symbols"/>
              <a:buChar char="●"/>
            </a:pPr>
            <a:r>
              <a:rPr lang="en-US" sz="2800" b="0" i="0" u="none" strike="noStrike" cap="none">
                <a:solidFill>
                  <a:srgbClr val="CC3300"/>
                </a:solidFill>
                <a:latin typeface="Balthazar"/>
                <a:ea typeface="Balthazar"/>
                <a:cs typeface="Balthazar"/>
                <a:sym typeface="Balthazar"/>
              </a:rPr>
              <a:t>Volunteer or service learning</a:t>
            </a:r>
          </a:p>
          <a:p>
            <a:pPr marL="342900" marR="0" lvl="0" indent="-342900" algn="l" rtl="0">
              <a:lnSpc>
                <a:spcPct val="90000"/>
              </a:lnSpc>
              <a:spcBef>
                <a:spcPts val="560"/>
              </a:spcBef>
              <a:spcAft>
                <a:spcPts val="0"/>
              </a:spcAft>
              <a:buClr>
                <a:schemeClr val="hlink"/>
              </a:buClr>
              <a:buSzPct val="80000"/>
              <a:buFont typeface="Noto Sans Symbols"/>
              <a:buChar char="●"/>
            </a:pPr>
            <a:r>
              <a:rPr lang="en-US" sz="2800" b="0" i="0" u="none" strike="noStrike" cap="none">
                <a:solidFill>
                  <a:srgbClr val="CC3300"/>
                </a:solidFill>
                <a:latin typeface="Balthazar"/>
                <a:ea typeface="Balthazar"/>
                <a:cs typeface="Balthazar"/>
                <a:sym typeface="Balthazar"/>
              </a:rPr>
              <a:t>Study abroad</a:t>
            </a:r>
          </a:p>
          <a:p>
            <a:pPr marL="342900" marR="0" lvl="0" indent="-342900" algn="l" rtl="0">
              <a:lnSpc>
                <a:spcPct val="90000"/>
              </a:lnSpc>
              <a:spcBef>
                <a:spcPts val="560"/>
              </a:spcBef>
              <a:spcAft>
                <a:spcPts val="0"/>
              </a:spcAft>
              <a:buClr>
                <a:schemeClr val="hlink"/>
              </a:buClr>
              <a:buSzPct val="80000"/>
              <a:buFont typeface="Noto Sans Symbols"/>
              <a:buChar char="●"/>
            </a:pPr>
            <a:r>
              <a:rPr lang="en-US" sz="2800" b="0" i="0" u="none" strike="noStrike" cap="none">
                <a:solidFill>
                  <a:srgbClr val="CC3300"/>
                </a:solidFill>
                <a:latin typeface="Balthazar"/>
                <a:ea typeface="Balthazar"/>
                <a:cs typeface="Balthazar"/>
                <a:sym typeface="Balthazar"/>
              </a:rPr>
              <a:t>Internships/co-ops</a:t>
            </a:r>
          </a:p>
          <a:p>
            <a:pPr marL="342900" marR="0" lvl="0" indent="-342900" algn="l" rtl="0">
              <a:lnSpc>
                <a:spcPct val="90000"/>
              </a:lnSpc>
              <a:spcBef>
                <a:spcPts val="560"/>
              </a:spcBef>
              <a:spcAft>
                <a:spcPts val="0"/>
              </a:spcAft>
              <a:buClr>
                <a:schemeClr val="hlink"/>
              </a:buClr>
              <a:buSzPct val="80000"/>
              <a:buFont typeface="Noto Sans Symbols"/>
              <a:buChar char="●"/>
            </a:pPr>
            <a:r>
              <a:rPr lang="en-US" sz="2800" b="0" i="0" u="none" strike="noStrike" cap="none">
                <a:solidFill>
                  <a:srgbClr val="CC3300"/>
                </a:solidFill>
                <a:latin typeface="Balthazar"/>
                <a:ea typeface="Balthazar"/>
                <a:cs typeface="Balthazar"/>
                <a:sym typeface="Balthazar"/>
              </a:rPr>
              <a:t>On-campus employment</a:t>
            </a:r>
          </a:p>
          <a:p>
            <a:pPr marL="342900" marR="0" lvl="0" indent="-342900" algn="l" rtl="0">
              <a:lnSpc>
                <a:spcPct val="90000"/>
              </a:lnSpc>
              <a:spcBef>
                <a:spcPts val="560"/>
              </a:spcBef>
              <a:spcAft>
                <a:spcPts val="0"/>
              </a:spcAft>
              <a:buClr>
                <a:schemeClr val="hlink"/>
              </a:buClr>
              <a:buSzPct val="80000"/>
              <a:buFont typeface="Noto Sans Symbols"/>
              <a:buChar char="●"/>
            </a:pPr>
            <a:r>
              <a:rPr lang="en-US" sz="2800" b="0" i="0" u="none" strike="noStrike" cap="none">
                <a:solidFill>
                  <a:srgbClr val="CC3300"/>
                </a:solidFill>
                <a:latin typeface="Balthazar"/>
                <a:ea typeface="Balthazar"/>
                <a:cs typeface="Balthazar"/>
                <a:sym typeface="Balthazar"/>
              </a:rPr>
              <a:t>Student projects/competitions</a:t>
            </a:r>
          </a:p>
          <a:p>
            <a:pPr marL="342900" marR="0" lvl="0" indent="-342900" algn="l" rtl="0">
              <a:lnSpc>
                <a:spcPct val="90000"/>
              </a:lnSpc>
              <a:spcBef>
                <a:spcPts val="560"/>
              </a:spcBef>
              <a:spcAft>
                <a:spcPts val="0"/>
              </a:spcAft>
              <a:buClr>
                <a:schemeClr val="hlink"/>
              </a:buClr>
              <a:buSzPct val="80000"/>
              <a:buFont typeface="Noto Sans Symbols"/>
              <a:buChar char="●"/>
            </a:pPr>
            <a:r>
              <a:rPr lang="en-US" sz="2800" b="0" i="0" u="none" strike="noStrike" cap="none">
                <a:solidFill>
                  <a:srgbClr val="CC3300"/>
                </a:solidFill>
                <a:latin typeface="Balthazar"/>
                <a:ea typeface="Balthazar"/>
                <a:cs typeface="Balthazar"/>
                <a:sym typeface="Balthazar"/>
              </a:rPr>
              <a:t>Research</a:t>
            </a:r>
          </a:p>
          <a:p>
            <a:pPr marL="342900" marR="0" lvl="0" indent="-342900" algn="l" rtl="0">
              <a:lnSpc>
                <a:spcPct val="90000"/>
              </a:lnSpc>
              <a:spcBef>
                <a:spcPts val="560"/>
              </a:spcBef>
              <a:spcAft>
                <a:spcPts val="0"/>
              </a:spcAft>
              <a:buClr>
                <a:schemeClr val="hlink"/>
              </a:buClr>
              <a:buSzPct val="80000"/>
              <a:buFont typeface="Noto Sans Symbols"/>
              <a:buChar char="●"/>
            </a:pPr>
            <a:r>
              <a:rPr lang="en-US" sz="2800" b="0" i="0" u="none" strike="noStrike" cap="none">
                <a:solidFill>
                  <a:srgbClr val="CC3300"/>
                </a:solidFill>
                <a:latin typeface="Balthazar"/>
                <a:ea typeface="Balthazar"/>
                <a:cs typeface="Balthazar"/>
                <a:sym typeface="Balthazar"/>
              </a:rPr>
              <a:t>On-the-job training</a:t>
            </a:r>
          </a:p>
          <a:p>
            <a:pPr marL="342900" marR="0" lvl="0" indent="-342900" algn="l" rtl="0">
              <a:lnSpc>
                <a:spcPct val="90000"/>
              </a:lnSpc>
              <a:spcBef>
                <a:spcPts val="560"/>
              </a:spcBef>
              <a:spcAft>
                <a:spcPts val="0"/>
              </a:spcAft>
              <a:buClr>
                <a:schemeClr val="hlink"/>
              </a:buClr>
              <a:buSzPct val="80000"/>
              <a:buFont typeface="Noto Sans Symbols"/>
              <a:buChar char="●"/>
            </a:pPr>
            <a:r>
              <a:rPr lang="en-US" sz="2800" b="0" i="0" u="none" strike="noStrike" cap="none">
                <a:solidFill>
                  <a:srgbClr val="CC3300"/>
                </a:solidFill>
                <a:latin typeface="Balthazar"/>
                <a:ea typeface="Balthazar"/>
                <a:cs typeface="Balthazar"/>
                <a:sym typeface="Balthazar"/>
              </a:rPr>
              <a:t>Apprenticeships</a:t>
            </a:r>
          </a:p>
        </p:txBody>
      </p:sp>
      <p:pic>
        <p:nvPicPr>
          <p:cNvPr id="227" name="Shape 227" descr="13_Career_2"/>
          <p:cNvPicPr preferRelativeResize="0"/>
          <p:nvPr/>
        </p:nvPicPr>
        <p:blipFill rotWithShape="1">
          <a:blip r:embed="rId3">
            <a:alphaModFix/>
          </a:blip>
          <a:srcRect/>
          <a:stretch/>
        </p:blipFill>
        <p:spPr>
          <a:xfrm>
            <a:off x="6096000" y="1828800"/>
            <a:ext cx="2465386" cy="3379786"/>
          </a:xfrm>
          <a:prstGeom prst="rect">
            <a:avLst/>
          </a:prstGeom>
          <a:noFill/>
          <a:ln>
            <a:noFill/>
          </a:ln>
        </p:spPr>
      </p:pic>
      <p:sp>
        <p:nvSpPr>
          <p:cNvPr id="228" name="Shape 228"/>
          <p:cNvSpPr/>
          <p:nvPr/>
        </p:nvSpPr>
        <p:spPr>
          <a:xfrm>
            <a:off x="1066800" y="6096000"/>
            <a:ext cx="7315200" cy="762000"/>
          </a:xfrm>
          <a:prstGeom prst="rect">
            <a:avLst/>
          </a:prstGeom>
        </p:spPr>
        <p:txBody>
          <a:bodyPr>
            <a:prstTxWarp prst="textPlain">
              <a:avLst/>
            </a:prstTxWarp>
          </a:bodyPr>
          <a:lstStyle/>
          <a:p>
            <a:pPr lvl="0" algn="l"/>
            <a:r>
              <a:rPr b="0" i="0">
                <a:ln w="19050" cap="flat" cmpd="sng">
                  <a:solidFill>
                    <a:srgbClr val="99CCFF"/>
                  </a:solidFill>
                  <a:prstDash val="solid"/>
                  <a:miter/>
                  <a:headEnd type="none" w="med" len="med"/>
                  <a:tailEnd type="none" w="med" len="med"/>
                </a:ln>
                <a:solidFill>
                  <a:srgbClr val="0066CC"/>
                </a:solidFill>
                <a:latin typeface="Arial"/>
              </a:rPr>
              <a:t>Nothing teaches like experience.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fade">
                                      <p:cBhvr>
                                        <p:cTn id="7" dur="1000"/>
                                        <p:tgtEl>
                                          <p:spTgt spid="2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6">
                                            <p:txEl>
                                              <p:pRg st="0" end="0"/>
                                            </p:txEl>
                                          </p:spTgt>
                                        </p:tgtEl>
                                        <p:attrNameLst>
                                          <p:attrName>style.visibility</p:attrName>
                                        </p:attrNameLst>
                                      </p:cBhvr>
                                      <p:to>
                                        <p:strVal val="visible"/>
                                      </p:to>
                                    </p:set>
                                    <p:animEffect transition="in" filter="fade">
                                      <p:cBhvr>
                                        <p:cTn id="12" dur="1000"/>
                                        <p:tgtEl>
                                          <p:spTgt spid="2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6">
                                            <p:txEl>
                                              <p:pRg st="1" end="1"/>
                                            </p:txEl>
                                          </p:spTgt>
                                        </p:tgtEl>
                                        <p:attrNameLst>
                                          <p:attrName>style.visibility</p:attrName>
                                        </p:attrNameLst>
                                      </p:cBhvr>
                                      <p:to>
                                        <p:strVal val="visible"/>
                                      </p:to>
                                    </p:set>
                                    <p:animEffect transition="in" filter="fade">
                                      <p:cBhvr>
                                        <p:cTn id="17" dur="1000"/>
                                        <p:tgtEl>
                                          <p:spTgt spid="2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6">
                                            <p:txEl>
                                              <p:pRg st="2" end="2"/>
                                            </p:txEl>
                                          </p:spTgt>
                                        </p:tgtEl>
                                        <p:attrNameLst>
                                          <p:attrName>style.visibility</p:attrName>
                                        </p:attrNameLst>
                                      </p:cBhvr>
                                      <p:to>
                                        <p:strVal val="visible"/>
                                      </p:to>
                                    </p:set>
                                    <p:animEffect transition="in" filter="fade">
                                      <p:cBhvr>
                                        <p:cTn id="22" dur="1000"/>
                                        <p:tgtEl>
                                          <p:spTgt spid="22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6">
                                            <p:txEl>
                                              <p:pRg st="3" end="3"/>
                                            </p:txEl>
                                          </p:spTgt>
                                        </p:tgtEl>
                                        <p:attrNameLst>
                                          <p:attrName>style.visibility</p:attrName>
                                        </p:attrNameLst>
                                      </p:cBhvr>
                                      <p:to>
                                        <p:strVal val="visible"/>
                                      </p:to>
                                    </p:set>
                                    <p:animEffect transition="in" filter="fade">
                                      <p:cBhvr>
                                        <p:cTn id="27" dur="1000"/>
                                        <p:tgtEl>
                                          <p:spTgt spid="22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6">
                                            <p:txEl>
                                              <p:pRg st="4" end="4"/>
                                            </p:txEl>
                                          </p:spTgt>
                                        </p:tgtEl>
                                        <p:attrNameLst>
                                          <p:attrName>style.visibility</p:attrName>
                                        </p:attrNameLst>
                                      </p:cBhvr>
                                      <p:to>
                                        <p:strVal val="visible"/>
                                      </p:to>
                                    </p:set>
                                    <p:animEffect transition="in" filter="fade">
                                      <p:cBhvr>
                                        <p:cTn id="32" dur="1000"/>
                                        <p:tgtEl>
                                          <p:spTgt spid="22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6">
                                            <p:txEl>
                                              <p:pRg st="5" end="5"/>
                                            </p:txEl>
                                          </p:spTgt>
                                        </p:tgtEl>
                                        <p:attrNameLst>
                                          <p:attrName>style.visibility</p:attrName>
                                        </p:attrNameLst>
                                      </p:cBhvr>
                                      <p:to>
                                        <p:strVal val="visible"/>
                                      </p:to>
                                    </p:set>
                                    <p:animEffect transition="in" filter="fade">
                                      <p:cBhvr>
                                        <p:cTn id="37" dur="1000"/>
                                        <p:tgtEl>
                                          <p:spTgt spid="22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6">
                                            <p:txEl>
                                              <p:pRg st="6" end="6"/>
                                            </p:txEl>
                                          </p:spTgt>
                                        </p:tgtEl>
                                        <p:attrNameLst>
                                          <p:attrName>style.visibility</p:attrName>
                                        </p:attrNameLst>
                                      </p:cBhvr>
                                      <p:to>
                                        <p:strVal val="visible"/>
                                      </p:to>
                                    </p:set>
                                    <p:animEffect transition="in" filter="fade">
                                      <p:cBhvr>
                                        <p:cTn id="42" dur="1000"/>
                                        <p:tgtEl>
                                          <p:spTgt spid="22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6">
                                            <p:txEl>
                                              <p:pRg st="7" end="7"/>
                                            </p:txEl>
                                          </p:spTgt>
                                        </p:tgtEl>
                                        <p:attrNameLst>
                                          <p:attrName>style.visibility</p:attrName>
                                        </p:attrNameLst>
                                      </p:cBhvr>
                                      <p:to>
                                        <p:strVal val="visible"/>
                                      </p:to>
                                    </p:set>
                                    <p:animEffect transition="in" filter="fade">
                                      <p:cBhvr>
                                        <p:cTn id="47" dur="1000"/>
                                        <p:tgtEl>
                                          <p:spTgt spid="22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7"/>
                                        </p:tgtEl>
                                        <p:attrNameLst>
                                          <p:attrName>style.visibility</p:attrName>
                                        </p:attrNameLst>
                                      </p:cBhvr>
                                      <p:to>
                                        <p:strVal val="visible"/>
                                      </p:to>
                                    </p:set>
                                    <p:animEffect transition="in" filter="fade">
                                      <p:cBhvr>
                                        <p:cTn id="52" dur="1000"/>
                                        <p:tgtEl>
                                          <p:spTgt spid="22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8"/>
                                        </p:tgtEl>
                                        <p:attrNameLst>
                                          <p:attrName>style.visibility</p:attrName>
                                        </p:attrNameLst>
                                      </p:cBhvr>
                                      <p:to>
                                        <p:strVal val="visible"/>
                                      </p:to>
                                    </p:set>
                                    <p:animEffect transition="in" filter="fade">
                                      <p:cBhvr>
                                        <p:cTn id="57" dur="10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1905000" y="307975"/>
            <a:ext cx="5486399" cy="911224"/>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dk2"/>
              </a:buClr>
              <a:buSzPct val="25000"/>
              <a:buFont typeface="Erica One"/>
              <a:buNone/>
            </a:pPr>
            <a:r>
              <a:rPr lang="en-US" sz="4200" b="0" i="0" u="none" strike="noStrike" cap="none">
                <a:solidFill>
                  <a:schemeClr val="dk2"/>
                </a:solidFill>
                <a:latin typeface="Erica One"/>
                <a:ea typeface="Erica One"/>
                <a:cs typeface="Erica One"/>
                <a:sym typeface="Erica One"/>
              </a:rPr>
              <a:t>Research the Job</a:t>
            </a:r>
          </a:p>
        </p:txBody>
      </p:sp>
      <p:sp>
        <p:nvSpPr>
          <p:cNvPr id="234" name="Shape 234"/>
          <p:cNvSpPr txBox="1">
            <a:spLocks noGrp="1"/>
          </p:cNvSpPr>
          <p:nvPr>
            <p:ph type="body" idx="1"/>
          </p:nvPr>
        </p:nvSpPr>
        <p:spPr>
          <a:xfrm>
            <a:off x="152400" y="1143000"/>
            <a:ext cx="6629400" cy="5333999"/>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hlink"/>
              </a:buClr>
              <a:buSzPct val="80000"/>
              <a:buFont typeface="Noto Sans Symbols"/>
              <a:buChar char="●"/>
            </a:pPr>
            <a:r>
              <a:rPr lang="en-US" sz="2800" b="0" i="0" u="none" strike="noStrike" cap="none">
                <a:solidFill>
                  <a:schemeClr val="dk2"/>
                </a:solidFill>
                <a:latin typeface="Balthazar"/>
                <a:ea typeface="Balthazar"/>
                <a:cs typeface="Balthazar"/>
                <a:sym typeface="Balthazar"/>
              </a:rPr>
              <a:t>Identify the skills and experience necessary to perform the job you want.</a:t>
            </a:r>
          </a:p>
          <a:p>
            <a:pPr marL="342900" marR="0" lvl="0" indent="-342900" algn="l" rtl="0">
              <a:lnSpc>
                <a:spcPct val="80000"/>
              </a:lnSpc>
              <a:spcBef>
                <a:spcPts val="560"/>
              </a:spcBef>
              <a:spcAft>
                <a:spcPts val="0"/>
              </a:spcAft>
              <a:buClr>
                <a:schemeClr val="hlink"/>
              </a:buClr>
              <a:buSzPct val="80000"/>
              <a:buFont typeface="Noto Sans Symbols"/>
              <a:buChar char="●"/>
            </a:pPr>
            <a:r>
              <a:rPr lang="en-US" sz="2800" b="0" i="0" u="none" strike="noStrike" cap="none">
                <a:solidFill>
                  <a:schemeClr val="dk2"/>
                </a:solidFill>
                <a:latin typeface="Balthazar"/>
                <a:ea typeface="Balthazar"/>
                <a:cs typeface="Balthazar"/>
                <a:sym typeface="Balthazar"/>
              </a:rPr>
              <a:t>Determine the general requirements of the job.</a:t>
            </a:r>
          </a:p>
          <a:p>
            <a:pPr marL="342900" marR="0" lvl="0" indent="-342900" algn="l" rtl="0">
              <a:lnSpc>
                <a:spcPct val="80000"/>
              </a:lnSpc>
              <a:spcBef>
                <a:spcPts val="560"/>
              </a:spcBef>
              <a:spcAft>
                <a:spcPts val="0"/>
              </a:spcAft>
              <a:buClr>
                <a:schemeClr val="hlink"/>
              </a:buClr>
              <a:buSzPct val="80000"/>
              <a:buFont typeface="Noto Sans Symbols"/>
              <a:buChar char="●"/>
            </a:pPr>
            <a:r>
              <a:rPr lang="en-US" sz="2800" b="0" i="0" u="none" strike="noStrike" cap="none">
                <a:solidFill>
                  <a:schemeClr val="dk2"/>
                </a:solidFill>
                <a:latin typeface="Balthazar"/>
                <a:ea typeface="Balthazar"/>
                <a:cs typeface="Balthazar"/>
                <a:sym typeface="Balthazar"/>
              </a:rPr>
              <a:t>Learn about the day-to-day tasks and responsibilities.</a:t>
            </a:r>
          </a:p>
          <a:p>
            <a:pPr marL="342900" marR="0" lvl="0" indent="-342900" algn="l" rtl="0">
              <a:lnSpc>
                <a:spcPct val="80000"/>
              </a:lnSpc>
              <a:spcBef>
                <a:spcPts val="560"/>
              </a:spcBef>
              <a:spcAft>
                <a:spcPts val="0"/>
              </a:spcAft>
              <a:buClr>
                <a:schemeClr val="hlink"/>
              </a:buClr>
              <a:buSzPct val="80000"/>
              <a:buFont typeface="Noto Sans Symbols"/>
              <a:buChar char="●"/>
            </a:pPr>
            <a:r>
              <a:rPr lang="en-US" sz="2800" b="0" i="0" u="none" strike="noStrike" cap="none">
                <a:solidFill>
                  <a:schemeClr val="dk2"/>
                </a:solidFill>
                <a:latin typeface="Balthazar"/>
                <a:ea typeface="Balthazar"/>
                <a:cs typeface="Balthazar"/>
                <a:sym typeface="Balthazar"/>
              </a:rPr>
              <a:t>Research the company and employer.</a:t>
            </a:r>
          </a:p>
          <a:p>
            <a:pPr marL="342900" marR="0" lvl="0" indent="-342900" algn="l" rtl="0">
              <a:lnSpc>
                <a:spcPct val="80000"/>
              </a:lnSpc>
              <a:spcBef>
                <a:spcPts val="560"/>
              </a:spcBef>
              <a:spcAft>
                <a:spcPts val="0"/>
              </a:spcAft>
              <a:buClr>
                <a:schemeClr val="hlink"/>
              </a:buClr>
              <a:buSzPct val="80000"/>
              <a:buFont typeface="Noto Sans Symbols"/>
              <a:buChar char="●"/>
            </a:pPr>
            <a:r>
              <a:rPr lang="en-US" sz="2800" b="0" i="0" u="none" strike="noStrike" cap="none">
                <a:solidFill>
                  <a:schemeClr val="dk2"/>
                </a:solidFill>
                <a:latin typeface="Balthazar"/>
                <a:ea typeface="Balthazar"/>
                <a:cs typeface="Balthazar"/>
                <a:sym typeface="Balthazar"/>
              </a:rPr>
              <a:t>Determine the company’s philosophy.</a:t>
            </a:r>
          </a:p>
          <a:p>
            <a:pPr marL="342900" marR="0" lvl="0" indent="-342900" algn="l" rtl="0">
              <a:lnSpc>
                <a:spcPct val="80000"/>
              </a:lnSpc>
              <a:spcBef>
                <a:spcPts val="560"/>
              </a:spcBef>
              <a:spcAft>
                <a:spcPts val="0"/>
              </a:spcAft>
              <a:buClr>
                <a:schemeClr val="hlink"/>
              </a:buClr>
              <a:buSzPct val="80000"/>
              <a:buFont typeface="Noto Sans Symbols"/>
              <a:buChar char="●"/>
            </a:pPr>
            <a:r>
              <a:rPr lang="en-US" sz="2800" b="0" i="0" u="none" strike="noStrike" cap="none">
                <a:solidFill>
                  <a:schemeClr val="dk2"/>
                </a:solidFill>
                <a:latin typeface="Balthazar"/>
                <a:ea typeface="Balthazar"/>
                <a:cs typeface="Balthazar"/>
                <a:sym typeface="Balthazar"/>
              </a:rPr>
              <a:t>The more you know about the job, the stronger the candidate you will become.</a:t>
            </a:r>
          </a:p>
        </p:txBody>
      </p:sp>
      <p:pic>
        <p:nvPicPr>
          <p:cNvPr id="235" name="Shape 235"/>
          <p:cNvPicPr preferRelativeResize="0"/>
          <p:nvPr/>
        </p:nvPicPr>
        <p:blipFill rotWithShape="1">
          <a:blip r:embed="rId3">
            <a:alphaModFix/>
          </a:blip>
          <a:srcRect/>
          <a:stretch/>
        </p:blipFill>
        <p:spPr>
          <a:xfrm>
            <a:off x="6934200" y="2971800"/>
            <a:ext cx="1884361" cy="3495675"/>
          </a:xfrm>
          <a:prstGeom prst="rect">
            <a:avLst/>
          </a:prstGeom>
          <a:noFill/>
          <a:ln>
            <a:noFill/>
          </a:ln>
        </p:spPr>
      </p:pic>
      <p:sp>
        <p:nvSpPr>
          <p:cNvPr id="236" name="Shape 236"/>
          <p:cNvSpPr/>
          <p:nvPr/>
        </p:nvSpPr>
        <p:spPr>
          <a:xfrm>
            <a:off x="7010400" y="1447800"/>
            <a:ext cx="1904999" cy="1447800"/>
          </a:xfrm>
          <a:prstGeom prst="wedgeRoundRectCallout">
            <a:avLst>
              <a:gd name="adj1" fmla="val 11484"/>
              <a:gd name="adj2" fmla="val 27616"/>
              <a:gd name="adj3" fmla="val 0"/>
            </a:avLst>
          </a:prstGeom>
          <a:solidFill>
            <a:schemeClr val="dk2"/>
          </a:solidFill>
          <a:ln w="9525" cap="flat" cmpd="sng">
            <a:solidFill>
              <a:schemeClr val="lt2"/>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Tahoma"/>
              <a:buNone/>
            </a:pPr>
            <a:r>
              <a:rPr lang="en-US" sz="2400" b="0" i="0" u="none">
                <a:solidFill>
                  <a:schemeClr val="lt1"/>
                </a:solidFill>
                <a:latin typeface="Tahoma"/>
                <a:ea typeface="Tahoma"/>
                <a:cs typeface="Tahoma"/>
                <a:sym typeface="Tahoma"/>
              </a:rPr>
              <a:t>How big will my office be?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anim calcmode="lin" valueType="num">
                                      <p:cBhvr additive="base">
                                        <p:cTn id="7" dur="500"/>
                                        <p:tgtEl>
                                          <p:spTgt spid="23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34">
                                            <p:txEl>
                                              <p:pRg st="0" end="0"/>
                                            </p:txEl>
                                          </p:spTgt>
                                        </p:tgtEl>
                                        <p:attrNameLst>
                                          <p:attrName>style.visibility</p:attrName>
                                        </p:attrNameLst>
                                      </p:cBhvr>
                                      <p:to>
                                        <p:strVal val="visible"/>
                                      </p:to>
                                    </p:set>
                                    <p:anim calcmode="lin" valueType="num">
                                      <p:cBhvr additive="base">
                                        <p:cTn id="12" dur="1000"/>
                                        <p:tgtEl>
                                          <p:spTgt spid="234">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34">
                                            <p:txEl>
                                              <p:pRg st="1" end="1"/>
                                            </p:txEl>
                                          </p:spTgt>
                                        </p:tgtEl>
                                        <p:attrNameLst>
                                          <p:attrName>style.visibility</p:attrName>
                                        </p:attrNameLst>
                                      </p:cBhvr>
                                      <p:to>
                                        <p:strVal val="visible"/>
                                      </p:to>
                                    </p:set>
                                    <p:anim calcmode="lin" valueType="num">
                                      <p:cBhvr additive="base">
                                        <p:cTn id="17" dur="1000"/>
                                        <p:tgtEl>
                                          <p:spTgt spid="234">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34">
                                            <p:txEl>
                                              <p:pRg st="2" end="2"/>
                                            </p:txEl>
                                          </p:spTgt>
                                        </p:tgtEl>
                                        <p:attrNameLst>
                                          <p:attrName>style.visibility</p:attrName>
                                        </p:attrNameLst>
                                      </p:cBhvr>
                                      <p:to>
                                        <p:strVal val="visible"/>
                                      </p:to>
                                    </p:set>
                                    <p:anim calcmode="lin" valueType="num">
                                      <p:cBhvr additive="base">
                                        <p:cTn id="22" dur="1000"/>
                                        <p:tgtEl>
                                          <p:spTgt spid="234">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34">
                                            <p:txEl>
                                              <p:pRg st="3" end="3"/>
                                            </p:txEl>
                                          </p:spTgt>
                                        </p:tgtEl>
                                        <p:attrNameLst>
                                          <p:attrName>style.visibility</p:attrName>
                                        </p:attrNameLst>
                                      </p:cBhvr>
                                      <p:to>
                                        <p:strVal val="visible"/>
                                      </p:to>
                                    </p:set>
                                    <p:anim calcmode="lin" valueType="num">
                                      <p:cBhvr additive="base">
                                        <p:cTn id="27" dur="1000"/>
                                        <p:tgtEl>
                                          <p:spTgt spid="234">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34">
                                            <p:txEl>
                                              <p:pRg st="4" end="4"/>
                                            </p:txEl>
                                          </p:spTgt>
                                        </p:tgtEl>
                                        <p:attrNameLst>
                                          <p:attrName>style.visibility</p:attrName>
                                        </p:attrNameLst>
                                      </p:cBhvr>
                                      <p:to>
                                        <p:strVal val="visible"/>
                                      </p:to>
                                    </p:set>
                                    <p:anim calcmode="lin" valueType="num">
                                      <p:cBhvr additive="base">
                                        <p:cTn id="32" dur="1000"/>
                                        <p:tgtEl>
                                          <p:spTgt spid="234">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34">
                                            <p:txEl>
                                              <p:pRg st="5" end="5"/>
                                            </p:txEl>
                                          </p:spTgt>
                                        </p:tgtEl>
                                        <p:attrNameLst>
                                          <p:attrName>style.visibility</p:attrName>
                                        </p:attrNameLst>
                                      </p:cBhvr>
                                      <p:to>
                                        <p:strVal val="visible"/>
                                      </p:to>
                                    </p:set>
                                    <p:anim calcmode="lin" valueType="num">
                                      <p:cBhvr additive="base">
                                        <p:cTn id="37" dur="1000"/>
                                        <p:tgtEl>
                                          <p:spTgt spid="234">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5"/>
                                        </p:tgtEl>
                                        <p:attrNameLst>
                                          <p:attrName>style.visibility</p:attrName>
                                        </p:attrNameLst>
                                      </p:cBhvr>
                                      <p:to>
                                        <p:strVal val="visible"/>
                                      </p:to>
                                    </p:set>
                                    <p:animEffect transition="in" filter="fade">
                                      <p:cBhvr>
                                        <p:cTn id="42" dur="500"/>
                                        <p:tgtEl>
                                          <p:spTgt spid="235"/>
                                        </p:tgtEl>
                                      </p:cBhvr>
                                    </p:animEffect>
                                  </p:childTnLst>
                                </p:cTn>
                              </p:par>
                              <p:par>
                                <p:cTn id="43" presetID="10" presetClass="entr" presetSubtype="0" fill="hold" nodeType="withEffect">
                                  <p:stCondLst>
                                    <p:cond delay="0"/>
                                  </p:stCondLst>
                                  <p:childTnLst>
                                    <p:set>
                                      <p:cBhvr>
                                        <p:cTn id="44" dur="1" fill="hold">
                                          <p:stCondLst>
                                            <p:cond delay="0"/>
                                          </p:stCondLst>
                                        </p:cTn>
                                        <p:tgtEl>
                                          <p:spTgt spid="236"/>
                                        </p:tgtEl>
                                        <p:attrNameLst>
                                          <p:attrName>style.visibility</p:attrName>
                                        </p:attrNameLst>
                                      </p:cBhvr>
                                      <p:to>
                                        <p:strVal val="visible"/>
                                      </p:to>
                                    </p:set>
                                    <p:animEffect transition="in" filter="fade">
                                      <p:cBhvr>
                                        <p:cTn id="45"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0" y="0"/>
            <a:ext cx="8859837" cy="1462086"/>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dk2"/>
              </a:buClr>
              <a:buSzPct val="25000"/>
              <a:buFont typeface="Erica One"/>
              <a:buNone/>
            </a:pPr>
            <a:r>
              <a:rPr lang="en-US" sz="4000" b="0" i="0" u="none" strike="noStrike" cap="none">
                <a:solidFill>
                  <a:schemeClr val="dk2"/>
                </a:solidFill>
                <a:latin typeface="Erica One"/>
                <a:ea typeface="Erica One"/>
                <a:cs typeface="Erica One"/>
                <a:sym typeface="Erica One"/>
              </a:rPr>
              <a:t>Explore Relevant Part-Time and Summer Jobs</a:t>
            </a:r>
          </a:p>
        </p:txBody>
      </p:sp>
      <p:sp>
        <p:nvSpPr>
          <p:cNvPr id="243" name="Shape 243"/>
          <p:cNvSpPr txBox="1">
            <a:spLocks noGrp="1"/>
          </p:cNvSpPr>
          <p:nvPr>
            <p:ph type="body" idx="1"/>
          </p:nvPr>
        </p:nvSpPr>
        <p:spPr>
          <a:xfrm>
            <a:off x="381000" y="1828800"/>
            <a:ext cx="66294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2400" b="0" i="0" u="none" strike="noStrike" cap="none">
                <a:solidFill>
                  <a:schemeClr val="dk2"/>
                </a:solidFill>
                <a:latin typeface="Balthazar"/>
                <a:ea typeface="Balthazar"/>
                <a:cs typeface="Balthazar"/>
                <a:sym typeface="Balthazar"/>
              </a:rPr>
              <a:t>Students benefit when their jobs are on campus.</a:t>
            </a:r>
          </a:p>
          <a:p>
            <a:pPr marL="342900" marR="0" lvl="0" indent="-342900" algn="l" rtl="0">
              <a:lnSpc>
                <a:spcPct val="100000"/>
              </a:lnSpc>
              <a:spcBef>
                <a:spcPts val="480"/>
              </a:spcBef>
              <a:spcAft>
                <a:spcPts val="0"/>
              </a:spcAft>
              <a:buClr>
                <a:schemeClr val="hlink"/>
              </a:buClr>
              <a:buSzPct val="80000"/>
              <a:buFont typeface="Noto Sans Symbols"/>
              <a:buChar char="●"/>
            </a:pPr>
            <a:r>
              <a:rPr lang="en-US" sz="2400" b="0" i="0" u="none" strike="noStrike" cap="none">
                <a:solidFill>
                  <a:schemeClr val="dk2"/>
                </a:solidFill>
                <a:latin typeface="Balthazar"/>
                <a:ea typeface="Balthazar"/>
                <a:cs typeface="Balthazar"/>
                <a:sym typeface="Balthazar"/>
              </a:rPr>
              <a:t>Investigate if there exists a part-time job in the department of your major.</a:t>
            </a:r>
          </a:p>
          <a:p>
            <a:pPr marL="342900" marR="0" lvl="0" indent="-342900" algn="l" rtl="0">
              <a:lnSpc>
                <a:spcPct val="100000"/>
              </a:lnSpc>
              <a:spcBef>
                <a:spcPts val="480"/>
              </a:spcBef>
              <a:spcAft>
                <a:spcPts val="0"/>
              </a:spcAft>
              <a:buClr>
                <a:schemeClr val="hlink"/>
              </a:buClr>
              <a:buSzPct val="80000"/>
              <a:buFont typeface="Noto Sans Symbols"/>
              <a:buChar char="●"/>
            </a:pPr>
            <a:r>
              <a:rPr lang="en-US" sz="2400" b="0" i="0" u="none" strike="noStrike" cap="none">
                <a:solidFill>
                  <a:schemeClr val="dk2"/>
                </a:solidFill>
                <a:latin typeface="Balthazar"/>
                <a:ea typeface="Balthazar"/>
                <a:cs typeface="Balthazar"/>
                <a:sym typeface="Balthazar"/>
              </a:rPr>
              <a:t>Advanced planning will help you obtain a summer job with a company related to your field.</a:t>
            </a:r>
          </a:p>
          <a:p>
            <a:pPr marL="342900" marR="0" lvl="0" indent="-342900" algn="l" rtl="0">
              <a:lnSpc>
                <a:spcPct val="100000"/>
              </a:lnSpc>
              <a:spcBef>
                <a:spcPts val="480"/>
              </a:spcBef>
              <a:spcAft>
                <a:spcPts val="0"/>
              </a:spcAft>
              <a:buClr>
                <a:schemeClr val="hlink"/>
              </a:buClr>
              <a:buSzPct val="80000"/>
              <a:buFont typeface="Noto Sans Symbols"/>
              <a:buChar char="●"/>
            </a:pPr>
            <a:r>
              <a:rPr lang="en-US" sz="2400" b="0" i="0" u="none" strike="noStrike" cap="none">
                <a:solidFill>
                  <a:schemeClr val="dk2"/>
                </a:solidFill>
                <a:latin typeface="Balthazar"/>
                <a:ea typeface="Balthazar"/>
                <a:cs typeface="Balthazar"/>
                <a:sym typeface="Balthazar"/>
              </a:rPr>
              <a:t>If you can n</a:t>
            </a:r>
            <a:r>
              <a:rPr lang="en-US" sz="2400">
                <a:solidFill>
                  <a:schemeClr val="dk2"/>
                </a:solidFill>
                <a:latin typeface="Balthazar"/>
                <a:ea typeface="Balthazar"/>
                <a:cs typeface="Balthazar"/>
                <a:sym typeface="Balthazar"/>
              </a:rPr>
              <a:t>o</a:t>
            </a:r>
            <a:r>
              <a:rPr lang="en-US" sz="2400" b="0" i="0" u="none" strike="noStrike" cap="none">
                <a:solidFill>
                  <a:schemeClr val="dk2"/>
                </a:solidFill>
                <a:latin typeface="Balthazar"/>
                <a:ea typeface="Balthazar"/>
                <a:cs typeface="Balthazar"/>
                <a:sym typeface="Balthazar"/>
              </a:rPr>
              <a:t>t find a related job, you can still demonstrate work-related skills and a work ethic that will impress prospective employers.</a:t>
            </a:r>
          </a:p>
        </p:txBody>
      </p:sp>
      <p:pic>
        <p:nvPicPr>
          <p:cNvPr id="244" name="Shape 244" descr="MCj03984070000[1]"/>
          <p:cNvPicPr preferRelativeResize="0"/>
          <p:nvPr/>
        </p:nvPicPr>
        <p:blipFill rotWithShape="1">
          <a:blip r:embed="rId3">
            <a:alphaModFix/>
          </a:blip>
          <a:srcRect/>
          <a:stretch/>
        </p:blipFill>
        <p:spPr>
          <a:xfrm>
            <a:off x="6858000" y="3505200"/>
            <a:ext cx="2030412" cy="3124199"/>
          </a:xfrm>
          <a:prstGeom prst="rect">
            <a:avLst/>
          </a:prstGeom>
          <a:noFill/>
          <a:ln>
            <a:noFill/>
          </a:ln>
        </p:spPr>
      </p:pic>
      <p:sp>
        <p:nvSpPr>
          <p:cNvPr id="245" name="Shape 245"/>
          <p:cNvSpPr/>
          <p:nvPr/>
        </p:nvSpPr>
        <p:spPr>
          <a:xfrm>
            <a:off x="6858000" y="1447800"/>
            <a:ext cx="2514599" cy="1676399"/>
          </a:xfrm>
          <a:prstGeom prst="cloudCallout">
            <a:avLst>
              <a:gd name="adj1" fmla="val 12177"/>
              <a:gd name="adj2" fmla="val 25261"/>
            </a:avLst>
          </a:prstGeom>
          <a:solidFill>
            <a:schemeClr val="dk2"/>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pic>
        <p:nvPicPr>
          <p:cNvPr id="246" name="Shape 246"/>
          <p:cNvPicPr preferRelativeResize="0"/>
          <p:nvPr/>
        </p:nvPicPr>
        <p:blipFill rotWithShape="1">
          <a:blip r:embed="rId4">
            <a:alphaModFix/>
          </a:blip>
          <a:srcRect/>
          <a:stretch/>
        </p:blipFill>
        <p:spPr>
          <a:xfrm>
            <a:off x="7543800" y="1676400"/>
            <a:ext cx="1462086" cy="1371599"/>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 calcmode="lin" valueType="num">
                                      <p:cBhvr additive="base">
                                        <p:cTn id="7" dur="1000"/>
                                        <p:tgtEl>
                                          <p:spTgt spid="24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43">
                                            <p:txEl>
                                              <p:pRg st="0" end="0"/>
                                            </p:txEl>
                                          </p:spTgt>
                                        </p:tgtEl>
                                        <p:attrNameLst>
                                          <p:attrName>style.visibility</p:attrName>
                                        </p:attrNameLst>
                                      </p:cBhvr>
                                      <p:to>
                                        <p:strVal val="visible"/>
                                      </p:to>
                                    </p:set>
                                    <p:anim calcmode="lin" valueType="num">
                                      <p:cBhvr additive="base">
                                        <p:cTn id="12" dur="1000"/>
                                        <p:tgtEl>
                                          <p:spTgt spid="243">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43">
                                            <p:txEl>
                                              <p:pRg st="1" end="1"/>
                                            </p:txEl>
                                          </p:spTgt>
                                        </p:tgtEl>
                                        <p:attrNameLst>
                                          <p:attrName>style.visibility</p:attrName>
                                        </p:attrNameLst>
                                      </p:cBhvr>
                                      <p:to>
                                        <p:strVal val="visible"/>
                                      </p:to>
                                    </p:set>
                                    <p:anim calcmode="lin" valueType="num">
                                      <p:cBhvr additive="base">
                                        <p:cTn id="17" dur="1000"/>
                                        <p:tgtEl>
                                          <p:spTgt spid="243">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43">
                                            <p:txEl>
                                              <p:pRg st="2" end="2"/>
                                            </p:txEl>
                                          </p:spTgt>
                                        </p:tgtEl>
                                        <p:attrNameLst>
                                          <p:attrName>style.visibility</p:attrName>
                                        </p:attrNameLst>
                                      </p:cBhvr>
                                      <p:to>
                                        <p:strVal val="visible"/>
                                      </p:to>
                                    </p:set>
                                    <p:anim calcmode="lin" valueType="num">
                                      <p:cBhvr additive="base">
                                        <p:cTn id="22" dur="1000"/>
                                        <p:tgtEl>
                                          <p:spTgt spid="243">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43">
                                            <p:txEl>
                                              <p:pRg st="3" end="3"/>
                                            </p:txEl>
                                          </p:spTgt>
                                        </p:tgtEl>
                                        <p:attrNameLst>
                                          <p:attrName>style.visibility</p:attrName>
                                        </p:attrNameLst>
                                      </p:cBhvr>
                                      <p:to>
                                        <p:strVal val="visible"/>
                                      </p:to>
                                    </p:set>
                                    <p:anim calcmode="lin" valueType="num">
                                      <p:cBhvr additive="base">
                                        <p:cTn id="27" dur="1000"/>
                                        <p:tgtEl>
                                          <p:spTgt spid="243">
                                            <p:txEl>
                                              <p:pRg st="3" end="3"/>
                                            </p:txEl>
                                          </p:spTgt>
                                        </p:tgtEl>
                                        <p:attrNameLst>
                                          <p:attrName>ppt_x</p:attrName>
                                        </p:attrNameLst>
                                      </p:cBhvr>
                                      <p:tavLst>
                                        <p:tav tm="0">
                                          <p:val>
                                            <p:strVal val="#ppt_x-1"/>
                                          </p:val>
                                        </p:tav>
                                        <p:tav tm="100000">
                                          <p:val>
                                            <p:strVal val="#ppt_x"/>
                                          </p:val>
                                        </p:tav>
                                      </p:tavLst>
                                    </p:anim>
                                  </p:childTnLst>
                                </p:cTn>
                              </p:par>
                            </p:childTnLst>
                          </p:cTn>
                        </p:par>
                        <p:par>
                          <p:cTn id="28" fill="hold">
                            <p:stCondLst>
                              <p:cond delay="1000"/>
                            </p:stCondLst>
                            <p:childTnLst>
                              <p:par>
                                <p:cTn id="29" presetID="23" presetClass="entr" presetSubtype="16" fill="hold" nodeType="afterEffect">
                                  <p:stCondLst>
                                    <p:cond delay="0"/>
                                  </p:stCondLst>
                                  <p:childTnLst>
                                    <p:set>
                                      <p:cBhvr>
                                        <p:cTn id="30" dur="1" fill="hold">
                                          <p:stCondLst>
                                            <p:cond delay="0"/>
                                          </p:stCondLst>
                                        </p:cTn>
                                        <p:tgtEl>
                                          <p:spTgt spid="244"/>
                                        </p:tgtEl>
                                        <p:attrNameLst>
                                          <p:attrName>style.visibility</p:attrName>
                                        </p:attrNameLst>
                                      </p:cBhvr>
                                      <p:to>
                                        <p:strVal val="visible"/>
                                      </p:to>
                                    </p:set>
                                    <p:anim calcmode="lin" valueType="num">
                                      <p:cBhvr additive="base">
                                        <p:cTn id="31" dur="500"/>
                                        <p:tgtEl>
                                          <p:spTgt spid="244"/>
                                        </p:tgtEl>
                                        <p:attrNameLst>
                                          <p:attrName>ppt_w</p:attrName>
                                        </p:attrNameLst>
                                      </p:cBhvr>
                                      <p:tavLst>
                                        <p:tav tm="0">
                                          <p:val>
                                            <p:strVal val="0"/>
                                          </p:val>
                                        </p:tav>
                                        <p:tav tm="100000">
                                          <p:val>
                                            <p:strVal val="#ppt_w"/>
                                          </p:val>
                                        </p:tav>
                                      </p:tavLst>
                                    </p:anim>
                                    <p:anim calcmode="lin" valueType="num">
                                      <p:cBhvr additive="base">
                                        <p:cTn id="32" dur="500"/>
                                        <p:tgtEl>
                                          <p:spTgt spid="244"/>
                                        </p:tgtEl>
                                        <p:attrNameLst>
                                          <p:attrName>ppt_h</p:attrName>
                                        </p:attrNameLst>
                                      </p:cBhvr>
                                      <p:tavLst>
                                        <p:tav tm="0">
                                          <p:val>
                                            <p:strVal val="0"/>
                                          </p:val>
                                        </p:tav>
                                        <p:tav tm="100000">
                                          <p:val>
                                            <p:strVal val="#ppt_h"/>
                                          </p:val>
                                        </p:tav>
                                      </p:tavLst>
                                    </p:anim>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246"/>
                                        </p:tgtEl>
                                        <p:attrNameLst>
                                          <p:attrName>style.visibility</p:attrName>
                                        </p:attrNameLst>
                                      </p:cBhvr>
                                      <p:to>
                                        <p:strVal val="visible"/>
                                      </p:to>
                                    </p:set>
                                    <p:animEffect transition="in" filter="fade">
                                      <p:cBhvr>
                                        <p:cTn id="36" dur="500"/>
                                        <p:tgtEl>
                                          <p:spTgt spid="246"/>
                                        </p:tgtEl>
                                      </p:cBhvr>
                                    </p:animEffect>
                                  </p:childTnLst>
                                </p:cTn>
                              </p:par>
                              <p:par>
                                <p:cTn id="37" presetID="10" presetClass="entr" presetSubtype="0" fill="hold" nodeType="withEffect">
                                  <p:stCondLst>
                                    <p:cond delay="0"/>
                                  </p:stCondLst>
                                  <p:childTnLst>
                                    <p:set>
                                      <p:cBhvr>
                                        <p:cTn id="38" dur="1" fill="hold">
                                          <p:stCondLst>
                                            <p:cond delay="0"/>
                                          </p:stCondLst>
                                        </p:cTn>
                                        <p:tgtEl>
                                          <p:spTgt spid="245"/>
                                        </p:tgtEl>
                                        <p:attrNameLst>
                                          <p:attrName>style.visibility</p:attrName>
                                        </p:attrNameLst>
                                      </p:cBhvr>
                                      <p:to>
                                        <p:strVal val="visible"/>
                                      </p:to>
                                    </p:set>
                                    <p:animEffect transition="in" filter="fade">
                                      <p:cBhvr>
                                        <p:cTn id="39" dur="5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1219200" y="457200"/>
            <a:ext cx="6705599" cy="762000"/>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dk2"/>
              </a:buClr>
              <a:buSzPct val="25000"/>
              <a:buFont typeface="Erica One"/>
              <a:buNone/>
            </a:pPr>
            <a:r>
              <a:rPr lang="en-US" sz="4200" b="0" i="0" u="sng" strike="noStrike" cap="none">
                <a:solidFill>
                  <a:schemeClr val="dk2"/>
                </a:solidFill>
                <a:latin typeface="Erica One"/>
                <a:ea typeface="Erica One"/>
                <a:cs typeface="Erica One"/>
                <a:sym typeface="Erica One"/>
              </a:rPr>
              <a:t>Choosing a Career</a:t>
            </a:r>
          </a:p>
        </p:txBody>
      </p:sp>
      <p:sp>
        <p:nvSpPr>
          <p:cNvPr id="81" name="Shape 81"/>
          <p:cNvSpPr txBox="1">
            <a:spLocks noGrp="1"/>
          </p:cNvSpPr>
          <p:nvPr>
            <p:ph type="body" idx="1"/>
          </p:nvPr>
        </p:nvSpPr>
        <p:spPr>
          <a:xfrm>
            <a:off x="0" y="2590800"/>
            <a:ext cx="9372600" cy="399256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25000"/>
              <a:buFont typeface="Noto Sans Symbols"/>
              <a:buNone/>
            </a:pPr>
            <a:r>
              <a:rPr lang="en-US" sz="3000" b="0" i="0" u="none" strike="noStrike" cap="none">
                <a:solidFill>
                  <a:schemeClr val="dk1"/>
                </a:solidFill>
                <a:latin typeface="Stardos Stencil"/>
                <a:ea typeface="Stardos Stencil"/>
                <a:cs typeface="Stardos Stencil"/>
                <a:sym typeface="Stardos Stencil"/>
              </a:rPr>
              <a:t>Rule#1</a:t>
            </a:r>
            <a:r>
              <a:rPr lang="en-US" sz="3000" b="0" i="0" u="none" strike="noStrike" cap="none">
                <a:solidFill>
                  <a:schemeClr val="dk1"/>
                </a:solidFill>
                <a:latin typeface="Tahoma"/>
                <a:ea typeface="Tahoma"/>
                <a:cs typeface="Tahoma"/>
                <a:sym typeface="Tahoma"/>
              </a:rPr>
              <a:t>: </a:t>
            </a:r>
            <a:r>
              <a:rPr lang="en-US" sz="3000" b="1" i="0" u="none" strike="noStrike" cap="none">
                <a:solidFill>
                  <a:schemeClr val="folHlink"/>
                </a:solidFill>
                <a:latin typeface="Balthazar"/>
                <a:ea typeface="Balthazar"/>
                <a:cs typeface="Balthazar"/>
                <a:sym typeface="Balthazar"/>
              </a:rPr>
              <a:t>Choose a career that is something     </a:t>
            </a:r>
          </a:p>
          <a:p>
            <a:pPr marL="342900" marR="0" lvl="0" indent="-342900" algn="l" rtl="0">
              <a:lnSpc>
                <a:spcPct val="100000"/>
              </a:lnSpc>
              <a:spcBef>
                <a:spcPts val="600"/>
              </a:spcBef>
              <a:spcAft>
                <a:spcPts val="0"/>
              </a:spcAft>
              <a:buClr>
                <a:schemeClr val="hlink"/>
              </a:buClr>
              <a:buSzPct val="25000"/>
              <a:buFont typeface="Noto Sans Symbols"/>
              <a:buNone/>
            </a:pPr>
            <a:r>
              <a:rPr lang="en-US" sz="3000" b="1" i="0" u="none" strike="noStrike" cap="none">
                <a:solidFill>
                  <a:schemeClr val="folHlink"/>
                </a:solidFill>
                <a:latin typeface="Balthazar"/>
                <a:ea typeface="Balthazar"/>
                <a:cs typeface="Balthazar"/>
                <a:sym typeface="Balthazar"/>
              </a:rPr>
              <a:t>                    you really like to do.</a:t>
            </a:r>
          </a:p>
          <a:p>
            <a:pPr marL="342900" marR="0" lvl="0" indent="-342900" algn="l" rtl="0">
              <a:lnSpc>
                <a:spcPct val="100000"/>
              </a:lnSpc>
              <a:spcBef>
                <a:spcPts val="600"/>
              </a:spcBef>
              <a:spcAft>
                <a:spcPts val="0"/>
              </a:spcAft>
              <a:buClr>
                <a:schemeClr val="hlink"/>
              </a:buClr>
              <a:buSzPct val="25000"/>
              <a:buFont typeface="Noto Sans Symbols"/>
              <a:buNone/>
            </a:pPr>
            <a:r>
              <a:rPr lang="en-US" sz="3000" b="0" i="0" u="none" strike="noStrike" cap="none">
                <a:solidFill>
                  <a:schemeClr val="dk1"/>
                </a:solidFill>
                <a:latin typeface="Stardos Stencil"/>
                <a:ea typeface="Stardos Stencil"/>
                <a:cs typeface="Stardos Stencil"/>
                <a:sym typeface="Stardos Stencil"/>
              </a:rPr>
              <a:t>Rule#2</a:t>
            </a:r>
            <a:r>
              <a:rPr lang="en-US" sz="3000" b="0" i="0" u="none" strike="noStrike" cap="none">
                <a:solidFill>
                  <a:schemeClr val="dk1"/>
                </a:solidFill>
                <a:latin typeface="Tahoma"/>
                <a:ea typeface="Tahoma"/>
                <a:cs typeface="Tahoma"/>
                <a:sym typeface="Tahoma"/>
              </a:rPr>
              <a:t>: </a:t>
            </a:r>
            <a:r>
              <a:rPr lang="en-US" sz="3000" b="1" i="0" u="none" strike="noStrike" cap="none">
                <a:solidFill>
                  <a:schemeClr val="folHlink"/>
                </a:solidFill>
                <a:latin typeface="Balthazar"/>
                <a:ea typeface="Balthazar"/>
                <a:cs typeface="Balthazar"/>
                <a:sym typeface="Balthazar"/>
              </a:rPr>
              <a:t>Do your research and choose carefully and thoughtfully.</a:t>
            </a:r>
          </a:p>
          <a:p>
            <a:pPr marL="342900" marR="0" lvl="0" indent="-342900" algn="l" rtl="0">
              <a:lnSpc>
                <a:spcPct val="100000"/>
              </a:lnSpc>
              <a:spcBef>
                <a:spcPts val="600"/>
              </a:spcBef>
              <a:spcAft>
                <a:spcPts val="0"/>
              </a:spcAft>
              <a:buClr>
                <a:schemeClr val="hlink"/>
              </a:buClr>
              <a:buSzPct val="25000"/>
              <a:buFont typeface="Noto Sans Symbols"/>
              <a:buNone/>
            </a:pPr>
            <a:r>
              <a:rPr lang="en-US" sz="3000" b="0" i="0" u="none" strike="noStrike" cap="none">
                <a:solidFill>
                  <a:schemeClr val="dk1"/>
                </a:solidFill>
                <a:latin typeface="Stardos Stencil"/>
                <a:ea typeface="Stardos Stencil"/>
                <a:cs typeface="Stardos Stencil"/>
                <a:sym typeface="Stardos Stencil"/>
              </a:rPr>
              <a:t>Rule#3</a:t>
            </a:r>
            <a:r>
              <a:rPr lang="en-US" sz="3000" b="0" i="0" u="none" strike="noStrike" cap="none">
                <a:solidFill>
                  <a:schemeClr val="dk1"/>
                </a:solidFill>
                <a:latin typeface="Tahoma"/>
                <a:ea typeface="Tahoma"/>
                <a:cs typeface="Tahoma"/>
                <a:sym typeface="Tahoma"/>
              </a:rPr>
              <a:t>: </a:t>
            </a:r>
            <a:r>
              <a:rPr lang="en-US" sz="3000" b="1" i="0" u="none" strike="noStrike" cap="none">
                <a:solidFill>
                  <a:schemeClr val="folHlink"/>
                </a:solidFill>
                <a:latin typeface="Balthazar"/>
                <a:ea typeface="Balthazar"/>
                <a:cs typeface="Balthazar"/>
                <a:sym typeface="Balthazar"/>
              </a:rPr>
              <a:t>Make it meaningful to </a:t>
            </a:r>
            <a:r>
              <a:rPr lang="en-US" sz="3000" b="1" i="0" u="sng" strike="noStrike" cap="none">
                <a:solidFill>
                  <a:schemeClr val="folHlink"/>
                </a:solidFill>
                <a:latin typeface="Balthazar"/>
                <a:ea typeface="Balthazar"/>
                <a:cs typeface="Balthazar"/>
                <a:sym typeface="Balthazar"/>
              </a:rPr>
              <a:t>you.</a:t>
            </a:r>
          </a:p>
        </p:txBody>
      </p:sp>
      <p:pic>
        <p:nvPicPr>
          <p:cNvPr id="82" name="Shape 82"/>
          <p:cNvPicPr preferRelativeResize="0"/>
          <p:nvPr/>
        </p:nvPicPr>
        <p:blipFill rotWithShape="1">
          <a:blip r:embed="rId3">
            <a:alphaModFix/>
          </a:blip>
          <a:srcRect/>
          <a:stretch/>
        </p:blipFill>
        <p:spPr>
          <a:xfrm>
            <a:off x="7391400" y="304800"/>
            <a:ext cx="1311275" cy="1981199"/>
          </a:xfrm>
          <a:prstGeom prst="rect">
            <a:avLst/>
          </a:prstGeom>
          <a:noFill/>
          <a:ln>
            <a:noFill/>
          </a:ln>
        </p:spPr>
      </p:pic>
      <p:pic>
        <p:nvPicPr>
          <p:cNvPr id="83" name="Shape 83"/>
          <p:cNvPicPr preferRelativeResize="0"/>
          <p:nvPr/>
        </p:nvPicPr>
        <p:blipFill rotWithShape="1">
          <a:blip r:embed="rId4">
            <a:alphaModFix/>
          </a:blip>
          <a:srcRect/>
          <a:stretch/>
        </p:blipFill>
        <p:spPr>
          <a:xfrm>
            <a:off x="228600" y="228600"/>
            <a:ext cx="1473199" cy="2209799"/>
          </a:xfrm>
          <a:prstGeom prst="rect">
            <a:avLst/>
          </a:prstGeom>
          <a:noFill/>
          <a:ln>
            <a:noFill/>
          </a:ln>
        </p:spPr>
      </p:pic>
      <p:pic>
        <p:nvPicPr>
          <p:cNvPr id="84" name="Shape 84"/>
          <p:cNvPicPr preferRelativeResize="0"/>
          <p:nvPr/>
        </p:nvPicPr>
        <p:blipFill rotWithShape="1">
          <a:blip r:embed="rId5">
            <a:alphaModFix/>
          </a:blip>
          <a:srcRect/>
          <a:stretch/>
        </p:blipFill>
        <p:spPr>
          <a:xfrm>
            <a:off x="152400" y="5334000"/>
            <a:ext cx="1019174" cy="1524000"/>
          </a:xfrm>
          <a:prstGeom prst="rect">
            <a:avLst/>
          </a:prstGeom>
          <a:noFill/>
          <a:ln>
            <a:noFill/>
          </a:ln>
        </p:spPr>
      </p:pic>
      <p:pic>
        <p:nvPicPr>
          <p:cNvPr id="85" name="Shape 85"/>
          <p:cNvPicPr preferRelativeResize="0"/>
          <p:nvPr/>
        </p:nvPicPr>
        <p:blipFill rotWithShape="1">
          <a:blip r:embed="rId6">
            <a:alphaModFix/>
          </a:blip>
          <a:srcRect/>
          <a:stretch/>
        </p:blipFill>
        <p:spPr>
          <a:xfrm>
            <a:off x="7924800" y="5257800"/>
            <a:ext cx="1062037" cy="1600199"/>
          </a:xfrm>
          <a:prstGeom prst="rect">
            <a:avLst/>
          </a:prstGeom>
          <a:noFill/>
          <a:ln>
            <a:noFill/>
          </a:ln>
        </p:spPr>
      </p:pic>
      <p:sp>
        <p:nvSpPr>
          <p:cNvPr id="86" name="Shape 86"/>
          <p:cNvSpPr txBox="1"/>
          <p:nvPr/>
        </p:nvSpPr>
        <p:spPr>
          <a:xfrm>
            <a:off x="1676400" y="1219200"/>
            <a:ext cx="5714999" cy="91598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ahoma"/>
              <a:buNone/>
            </a:pPr>
            <a:r>
              <a:rPr lang="en-US" sz="1800" b="1" i="0" u="none">
                <a:solidFill>
                  <a:schemeClr val="dk1"/>
                </a:solidFill>
                <a:latin typeface="Tahoma"/>
                <a:ea typeface="Tahoma"/>
                <a:cs typeface="Tahoma"/>
                <a:sym typeface="Tahoma"/>
              </a:rPr>
              <a:t>One of the hardest—and most exciting—choices you</a:t>
            </a:r>
            <a:r>
              <a:rPr lang="en-US" sz="1800" b="1">
                <a:solidFill>
                  <a:schemeClr val="dk1"/>
                </a:solidFill>
                <a:latin typeface="Tahoma"/>
                <a:ea typeface="Tahoma"/>
                <a:cs typeface="Tahoma"/>
                <a:sym typeface="Tahoma"/>
              </a:rPr>
              <a:t> wi</a:t>
            </a:r>
            <a:r>
              <a:rPr lang="en-US" sz="1800" b="1" i="0" u="none">
                <a:solidFill>
                  <a:schemeClr val="dk1"/>
                </a:solidFill>
                <a:latin typeface="Tahoma"/>
                <a:ea typeface="Tahoma"/>
                <a:cs typeface="Tahoma"/>
                <a:sym typeface="Tahoma"/>
              </a:rPr>
              <a:t>ll ever make is your career. Although chance may play a part, come prepared!</a:t>
            </a:r>
          </a:p>
        </p:txBody>
      </p:sp>
      <p:sp>
        <p:nvSpPr>
          <p:cNvPr id="87" name="Shape 87"/>
          <p:cNvSpPr txBox="1"/>
          <p:nvPr/>
        </p:nvSpPr>
        <p:spPr>
          <a:xfrm>
            <a:off x="1676400" y="5562600"/>
            <a:ext cx="6111875" cy="9572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hlink"/>
              </a:buClr>
              <a:buSzPct val="25000"/>
              <a:buFont typeface="Permanent Marker"/>
              <a:buNone/>
            </a:pPr>
            <a:r>
              <a:rPr lang="en-US" sz="2400" b="1" i="0" u="none">
                <a:solidFill>
                  <a:schemeClr val="hlink"/>
                </a:solidFill>
                <a:latin typeface="Permanent Marker"/>
                <a:ea typeface="Permanent Marker"/>
                <a:cs typeface="Permanent Marker"/>
                <a:sym typeface="Permanent Marker"/>
              </a:rPr>
              <a:t>You owe it to yourself to look for work that is meaningful and rewarding!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1000"/>
                                        <p:tgtEl>
                                          <p:spTgt spid="80"/>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 calcmode="lin" valueType="num">
                                      <p:cBhvr additive="base">
                                        <p:cTn id="10" dur="500"/>
                                        <p:tgtEl>
                                          <p:spTgt spid="83"/>
                                        </p:tgtEl>
                                        <p:attrNameLst>
                                          <p:attrName>ppt_y</p:attrName>
                                        </p:attrNameLst>
                                      </p:cBhvr>
                                      <p:tavLst>
                                        <p:tav tm="0">
                                          <p:val>
                                            <p:strVal val="#ppt_y+1"/>
                                          </p:val>
                                        </p:tav>
                                        <p:tav tm="100000">
                                          <p:val>
                                            <p:strVal val="#ppt_y"/>
                                          </p:val>
                                        </p:tav>
                                      </p:tavLst>
                                    </p:anim>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82"/>
                                        </p:tgtEl>
                                        <p:attrNameLst>
                                          <p:attrName>style.visibility</p:attrName>
                                        </p:attrNameLst>
                                      </p:cBhvr>
                                      <p:to>
                                        <p:strVal val="visible"/>
                                      </p:to>
                                    </p:set>
                                    <p:anim calcmode="lin" valueType="num">
                                      <p:cBhvr additive="base">
                                        <p:cTn id="14" dur="500"/>
                                        <p:tgtEl>
                                          <p:spTgt spid="8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additive="base">
                                        <p:cTn id="18" dur="500"/>
                                        <p:tgtEl>
                                          <p:spTgt spid="84"/>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85"/>
                                        </p:tgtEl>
                                        <p:attrNameLst>
                                          <p:attrName>style.visibility</p:attrName>
                                        </p:attrNameLst>
                                      </p:cBhvr>
                                      <p:to>
                                        <p:strVal val="visible"/>
                                      </p:to>
                                    </p:set>
                                    <p:anim calcmode="lin" valueType="num">
                                      <p:cBhvr additive="base">
                                        <p:cTn id="22" dur="500"/>
                                        <p:tgtEl>
                                          <p:spTgt spid="8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81">
                                            <p:txEl>
                                              <p:pRg st="0" end="0"/>
                                            </p:txEl>
                                          </p:spTgt>
                                        </p:tgtEl>
                                        <p:attrNameLst>
                                          <p:attrName>style.visibility</p:attrName>
                                        </p:attrNameLst>
                                      </p:cBhvr>
                                      <p:to>
                                        <p:strVal val="visible"/>
                                      </p:to>
                                    </p:set>
                                    <p:anim calcmode="lin" valueType="num">
                                      <p:cBhvr additive="base">
                                        <p:cTn id="27" dur="1000"/>
                                        <p:tgtEl>
                                          <p:spTgt spid="81">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81">
                                            <p:txEl>
                                              <p:pRg st="1" end="1"/>
                                            </p:txEl>
                                          </p:spTgt>
                                        </p:tgtEl>
                                        <p:attrNameLst>
                                          <p:attrName>style.visibility</p:attrName>
                                        </p:attrNameLst>
                                      </p:cBhvr>
                                      <p:to>
                                        <p:strVal val="visible"/>
                                      </p:to>
                                    </p:set>
                                    <p:anim calcmode="lin" valueType="num">
                                      <p:cBhvr additive="base">
                                        <p:cTn id="32" dur="1000"/>
                                        <p:tgtEl>
                                          <p:spTgt spid="81">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81">
                                            <p:txEl>
                                              <p:pRg st="2" end="2"/>
                                            </p:txEl>
                                          </p:spTgt>
                                        </p:tgtEl>
                                        <p:attrNameLst>
                                          <p:attrName>style.visibility</p:attrName>
                                        </p:attrNameLst>
                                      </p:cBhvr>
                                      <p:to>
                                        <p:strVal val="visible"/>
                                      </p:to>
                                    </p:set>
                                    <p:anim calcmode="lin" valueType="num">
                                      <p:cBhvr additive="base">
                                        <p:cTn id="37" dur="1000"/>
                                        <p:tgtEl>
                                          <p:spTgt spid="81">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81">
                                            <p:txEl>
                                              <p:pRg st="3" end="3"/>
                                            </p:txEl>
                                          </p:spTgt>
                                        </p:tgtEl>
                                        <p:attrNameLst>
                                          <p:attrName>style.visibility</p:attrName>
                                        </p:attrNameLst>
                                      </p:cBhvr>
                                      <p:to>
                                        <p:strVal val="visible"/>
                                      </p:to>
                                    </p:set>
                                    <p:anim calcmode="lin" valueType="num">
                                      <p:cBhvr additive="base">
                                        <p:cTn id="42" dur="1000"/>
                                        <p:tgtEl>
                                          <p:spTgt spid="81">
                                            <p:txEl>
                                              <p:pRg st="3" end="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457200" y="277812"/>
            <a:ext cx="8229600" cy="1139825"/>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rgbClr val="CC3300"/>
              </a:buClr>
              <a:buSzPct val="25000"/>
              <a:buFont typeface="Erica One"/>
              <a:buNone/>
            </a:pPr>
            <a:r>
              <a:rPr lang="en-US" sz="3800" b="0" i="0" u="none" strike="noStrike" cap="none">
                <a:solidFill>
                  <a:srgbClr val="CC3300"/>
                </a:solidFill>
                <a:latin typeface="Erica One"/>
                <a:ea typeface="Erica One"/>
                <a:cs typeface="Erica One"/>
                <a:sym typeface="Erica One"/>
              </a:rPr>
              <a:t>Internet Career Journey</a:t>
            </a:r>
            <a:br>
              <a:rPr lang="en-US" sz="3800" b="0" i="0" u="none" strike="noStrike" cap="none">
                <a:solidFill>
                  <a:srgbClr val="CC3300"/>
                </a:solidFill>
                <a:latin typeface="Erica One"/>
                <a:ea typeface="Erica One"/>
                <a:cs typeface="Erica One"/>
                <a:sym typeface="Erica One"/>
              </a:rPr>
            </a:br>
            <a:r>
              <a:rPr lang="en-US" sz="3800" b="0" i="0" u="none" strike="noStrike" cap="none">
                <a:solidFill>
                  <a:srgbClr val="CC3300"/>
                </a:solidFill>
                <a:latin typeface="Erica One"/>
                <a:ea typeface="Erica One"/>
                <a:cs typeface="Erica One"/>
                <a:sym typeface="Erica One"/>
              </a:rPr>
              <a:t>Activity 13.2 --Web Resources </a:t>
            </a:r>
          </a:p>
        </p:txBody>
      </p:sp>
      <p:sp>
        <p:nvSpPr>
          <p:cNvPr id="252" name="Shape 252"/>
          <p:cNvSpPr txBox="1">
            <a:spLocks noGrp="1"/>
          </p:cNvSpPr>
          <p:nvPr>
            <p:ph type="body" idx="1"/>
          </p:nvPr>
        </p:nvSpPr>
        <p:spPr>
          <a:xfrm>
            <a:off x="457200" y="1676400"/>
            <a:ext cx="4032249" cy="44958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hlink"/>
              </a:buClr>
              <a:buSzPct val="25000"/>
              <a:buFont typeface="Noto Sans Symbols"/>
              <a:buNone/>
            </a:pPr>
            <a:r>
              <a:rPr lang="en-US" sz="1800" b="1" i="0" u="none" strike="noStrike" cap="none">
                <a:solidFill>
                  <a:schemeClr val="dk1"/>
                </a:solidFill>
                <a:latin typeface="Balthazar"/>
                <a:ea typeface="Balthazar"/>
                <a:cs typeface="Balthazar"/>
                <a:sym typeface="Balthazar"/>
              </a:rPr>
              <a:t>Occupational Outlook Handbook </a:t>
            </a:r>
          </a:p>
          <a:p>
            <a:pPr marL="342900" marR="0" lvl="0" indent="-342900" algn="l" rtl="0">
              <a:lnSpc>
                <a:spcPct val="80000"/>
              </a:lnSpc>
              <a:spcBef>
                <a:spcPts val="360"/>
              </a:spcBef>
              <a:spcAft>
                <a:spcPts val="0"/>
              </a:spcAft>
              <a:buClr>
                <a:schemeClr val="hlink"/>
              </a:buClr>
              <a:buSzPct val="25000"/>
              <a:buFont typeface="Noto Sans Symbols"/>
              <a:buNone/>
            </a:pPr>
            <a:r>
              <a:rPr lang="en-US" sz="1800" b="1" i="0" u="sng" strike="noStrike" cap="none">
                <a:solidFill>
                  <a:schemeClr val="hlink"/>
                </a:solidFill>
                <a:latin typeface="Tahoma"/>
                <a:ea typeface="Tahoma"/>
                <a:cs typeface="Tahoma"/>
                <a:sym typeface="Tahoma"/>
                <a:hlinkClick r:id="rId3"/>
              </a:rPr>
              <a:t>11_Careers_new.ppt</a:t>
            </a:r>
          </a:p>
          <a:p>
            <a:pPr marL="342900" marR="0" lvl="0" indent="-342900" algn="l" rtl="0">
              <a:lnSpc>
                <a:spcPct val="80000"/>
              </a:lnSpc>
              <a:spcBef>
                <a:spcPts val="360"/>
              </a:spcBef>
              <a:spcAft>
                <a:spcPts val="0"/>
              </a:spcAft>
              <a:buClr>
                <a:schemeClr val="hlink"/>
              </a:buClr>
              <a:buSzPct val="25000"/>
              <a:buFont typeface="Noto Sans Symbols"/>
              <a:buNone/>
            </a:pPr>
            <a:endParaRPr sz="1800" b="1" i="0" u="none" strike="noStrike" cap="none">
              <a:solidFill>
                <a:schemeClr val="dk1"/>
              </a:solidFill>
              <a:latin typeface="Balthazar"/>
              <a:ea typeface="Balthazar"/>
              <a:cs typeface="Balthazar"/>
              <a:sym typeface="Balthazar"/>
            </a:endParaRPr>
          </a:p>
          <a:p>
            <a:pPr marL="342900" marR="0" lvl="0" indent="-342900" algn="l" rtl="0">
              <a:lnSpc>
                <a:spcPct val="80000"/>
              </a:lnSpc>
              <a:spcBef>
                <a:spcPts val="360"/>
              </a:spcBef>
              <a:spcAft>
                <a:spcPts val="0"/>
              </a:spcAft>
              <a:buClr>
                <a:schemeClr val="hlink"/>
              </a:buClr>
              <a:buSzPct val="25000"/>
              <a:buFont typeface="Noto Sans Symbols"/>
              <a:buNone/>
            </a:pPr>
            <a:r>
              <a:rPr lang="en-US" sz="1800" b="1" i="0" u="none" strike="noStrike" cap="none">
                <a:solidFill>
                  <a:schemeClr val="dk1"/>
                </a:solidFill>
                <a:latin typeface="Balthazar"/>
                <a:ea typeface="Balthazar"/>
                <a:cs typeface="Balthazar"/>
                <a:sym typeface="Balthazar"/>
              </a:rPr>
              <a:t>Career Resource Center </a:t>
            </a:r>
          </a:p>
          <a:p>
            <a:pPr marL="342900" marR="0" lvl="0" indent="-342900" algn="l" rtl="0">
              <a:lnSpc>
                <a:spcPct val="80000"/>
              </a:lnSpc>
              <a:spcBef>
                <a:spcPts val="360"/>
              </a:spcBef>
              <a:spcAft>
                <a:spcPts val="0"/>
              </a:spcAft>
              <a:buClr>
                <a:schemeClr val="hlink"/>
              </a:buClr>
              <a:buSzPct val="25000"/>
              <a:buFont typeface="Noto Sans Symbols"/>
              <a:buNone/>
            </a:pPr>
            <a:r>
              <a:rPr lang="en-US" sz="1800" b="1" i="0" u="sng" strike="noStrike" cap="none">
                <a:solidFill>
                  <a:schemeClr val="hlink"/>
                </a:solidFill>
                <a:latin typeface="Tahoma"/>
                <a:ea typeface="Tahoma"/>
                <a:cs typeface="Tahoma"/>
                <a:sym typeface="Tahoma"/>
                <a:hlinkClick r:id="rId4"/>
              </a:rPr>
              <a:t>http://www.careers.org/</a:t>
            </a:r>
          </a:p>
          <a:p>
            <a:pPr marL="342900" marR="0" lvl="0" indent="-342900" algn="l" rtl="0">
              <a:lnSpc>
                <a:spcPct val="80000"/>
              </a:lnSpc>
              <a:spcBef>
                <a:spcPts val="360"/>
              </a:spcBef>
              <a:spcAft>
                <a:spcPts val="0"/>
              </a:spcAft>
              <a:buClr>
                <a:schemeClr val="hlink"/>
              </a:buClr>
              <a:buSzPct val="25000"/>
              <a:buFont typeface="Noto Sans Symbols"/>
              <a:buNone/>
            </a:pPr>
            <a:endParaRPr sz="1800" b="1" i="0" u="none" strike="noStrike" cap="none">
              <a:solidFill>
                <a:schemeClr val="dk1"/>
              </a:solidFill>
              <a:latin typeface="Balthazar"/>
              <a:ea typeface="Balthazar"/>
              <a:cs typeface="Balthazar"/>
              <a:sym typeface="Balthazar"/>
            </a:endParaRPr>
          </a:p>
          <a:p>
            <a:pPr marL="342900" marR="0" lvl="0" indent="-342900" algn="l" rtl="0">
              <a:lnSpc>
                <a:spcPct val="80000"/>
              </a:lnSpc>
              <a:spcBef>
                <a:spcPts val="360"/>
              </a:spcBef>
              <a:spcAft>
                <a:spcPts val="0"/>
              </a:spcAft>
              <a:buClr>
                <a:schemeClr val="hlink"/>
              </a:buClr>
              <a:buSzPct val="25000"/>
              <a:buFont typeface="Noto Sans Symbols"/>
              <a:buNone/>
            </a:pPr>
            <a:r>
              <a:rPr lang="en-US" sz="1800" b="1" i="0" u="none" strike="noStrike" cap="none">
                <a:solidFill>
                  <a:schemeClr val="dk1"/>
                </a:solidFill>
                <a:latin typeface="Balthazar"/>
                <a:ea typeface="Balthazar"/>
                <a:cs typeface="Balthazar"/>
                <a:sym typeface="Balthazar"/>
              </a:rPr>
              <a:t>Job Hunt </a:t>
            </a:r>
          </a:p>
          <a:p>
            <a:pPr marL="342900" marR="0" lvl="0" indent="-342900" algn="l" rtl="0">
              <a:lnSpc>
                <a:spcPct val="80000"/>
              </a:lnSpc>
              <a:spcBef>
                <a:spcPts val="360"/>
              </a:spcBef>
              <a:spcAft>
                <a:spcPts val="0"/>
              </a:spcAft>
              <a:buClr>
                <a:schemeClr val="hlink"/>
              </a:buClr>
              <a:buSzPct val="25000"/>
              <a:buFont typeface="Noto Sans Symbols"/>
              <a:buNone/>
            </a:pPr>
            <a:r>
              <a:rPr lang="en-US" sz="1800" b="1" i="0" u="sng" strike="noStrike" cap="none">
                <a:solidFill>
                  <a:schemeClr val="hlink"/>
                </a:solidFill>
                <a:latin typeface="Tahoma"/>
                <a:ea typeface="Tahoma"/>
                <a:cs typeface="Tahoma"/>
                <a:sym typeface="Tahoma"/>
                <a:hlinkClick r:id="rId5"/>
              </a:rPr>
              <a:t>http://www.job-hunt.org</a:t>
            </a:r>
          </a:p>
          <a:p>
            <a:pPr marL="342900" marR="0" lvl="0" indent="-342900" algn="l" rtl="0">
              <a:lnSpc>
                <a:spcPct val="80000"/>
              </a:lnSpc>
              <a:spcBef>
                <a:spcPts val="360"/>
              </a:spcBef>
              <a:spcAft>
                <a:spcPts val="0"/>
              </a:spcAft>
              <a:buClr>
                <a:schemeClr val="hlink"/>
              </a:buClr>
              <a:buSzPct val="25000"/>
              <a:buFont typeface="Noto Sans Symbols"/>
              <a:buNone/>
            </a:pPr>
            <a:endParaRPr sz="1800" b="1" i="0" u="none" strike="noStrike" cap="none">
              <a:solidFill>
                <a:schemeClr val="dk1"/>
              </a:solidFill>
              <a:latin typeface="Balthazar"/>
              <a:ea typeface="Balthazar"/>
              <a:cs typeface="Balthazar"/>
              <a:sym typeface="Balthazar"/>
            </a:endParaRPr>
          </a:p>
          <a:p>
            <a:pPr marL="342900" marR="0" lvl="0" indent="-342900" algn="l" rtl="0">
              <a:lnSpc>
                <a:spcPct val="80000"/>
              </a:lnSpc>
              <a:spcBef>
                <a:spcPts val="360"/>
              </a:spcBef>
              <a:spcAft>
                <a:spcPts val="0"/>
              </a:spcAft>
              <a:buClr>
                <a:schemeClr val="hlink"/>
              </a:buClr>
              <a:buSzPct val="25000"/>
              <a:buFont typeface="Noto Sans Symbols"/>
              <a:buNone/>
            </a:pPr>
            <a:r>
              <a:rPr lang="en-US" sz="1800" b="1" i="0" u="none" strike="noStrike" cap="none">
                <a:solidFill>
                  <a:schemeClr val="dk1"/>
                </a:solidFill>
                <a:latin typeface="Balthazar"/>
                <a:ea typeface="Balthazar"/>
                <a:cs typeface="Balthazar"/>
                <a:sym typeface="Balthazar"/>
              </a:rPr>
              <a:t>The Catapult on Job Web</a:t>
            </a:r>
          </a:p>
          <a:p>
            <a:pPr marL="342900" marR="0" lvl="0" indent="-342900" algn="l" rtl="0">
              <a:lnSpc>
                <a:spcPct val="80000"/>
              </a:lnSpc>
              <a:spcBef>
                <a:spcPts val="360"/>
              </a:spcBef>
              <a:spcAft>
                <a:spcPts val="0"/>
              </a:spcAft>
              <a:buClr>
                <a:schemeClr val="hlink"/>
              </a:buClr>
              <a:buSzPct val="25000"/>
              <a:buFont typeface="Noto Sans Symbols"/>
              <a:buNone/>
            </a:pPr>
            <a:r>
              <a:rPr lang="en-US" sz="1800" b="1" i="0" u="sng" strike="noStrike" cap="none">
                <a:solidFill>
                  <a:schemeClr val="hlink"/>
                </a:solidFill>
                <a:latin typeface="Tahoma"/>
                <a:ea typeface="Tahoma"/>
                <a:cs typeface="Tahoma"/>
                <a:sym typeface="Tahoma"/>
                <a:hlinkClick r:id="rId5"/>
              </a:rPr>
              <a:t>http://www.job-hunt.org/</a:t>
            </a:r>
          </a:p>
          <a:p>
            <a:pPr marL="342900" marR="0" lvl="0" indent="-342900" algn="l" rtl="0">
              <a:spcBef>
                <a:spcPts val="360"/>
              </a:spcBef>
              <a:spcAft>
                <a:spcPts val="0"/>
              </a:spcAft>
              <a:buClr>
                <a:schemeClr val="hlink"/>
              </a:buClr>
              <a:buSzPct val="79999"/>
              <a:buFont typeface="Noto Sans Symbols"/>
              <a:buNone/>
            </a:pPr>
            <a:endParaRPr sz="1800" b="1" i="0" u="sng" strike="noStrike" cap="none">
              <a:solidFill>
                <a:schemeClr val="hlink"/>
              </a:solidFill>
              <a:latin typeface="Tahoma"/>
              <a:ea typeface="Tahoma"/>
              <a:cs typeface="Tahoma"/>
              <a:sym typeface="Tahoma"/>
              <a:hlinkClick r:id="rId5"/>
            </a:endParaRPr>
          </a:p>
        </p:txBody>
      </p:sp>
      <p:sp>
        <p:nvSpPr>
          <p:cNvPr id="253" name="Shape 253"/>
          <p:cNvSpPr txBox="1">
            <a:spLocks noGrp="1"/>
          </p:cNvSpPr>
          <p:nvPr>
            <p:ph type="body" idx="1"/>
          </p:nvPr>
        </p:nvSpPr>
        <p:spPr>
          <a:xfrm>
            <a:off x="4654550" y="1600200"/>
            <a:ext cx="4032249" cy="4530724"/>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25000"/>
              <a:buFont typeface="Noto Sans Symbols"/>
              <a:buNone/>
            </a:pPr>
            <a:r>
              <a:rPr lang="en-US" sz="1800" b="1" i="0" u="none" strike="noStrike" cap="none">
                <a:solidFill>
                  <a:schemeClr val="dk1"/>
                </a:solidFill>
                <a:latin typeface="Balthazar"/>
                <a:ea typeface="Balthazar"/>
                <a:cs typeface="Balthazar"/>
                <a:sym typeface="Balthazar"/>
              </a:rPr>
              <a:t>The Riley Guide: Employment Opportunities and Job Resources on the Internet</a:t>
            </a:r>
          </a:p>
          <a:p>
            <a:pPr marL="342900" marR="0" lvl="0" indent="-342900" algn="l" rtl="0">
              <a:lnSpc>
                <a:spcPct val="100000"/>
              </a:lnSpc>
              <a:spcBef>
                <a:spcPts val="360"/>
              </a:spcBef>
              <a:spcAft>
                <a:spcPts val="0"/>
              </a:spcAft>
              <a:buClr>
                <a:schemeClr val="hlink"/>
              </a:buClr>
              <a:buSzPct val="25000"/>
              <a:buFont typeface="Noto Sans Symbols"/>
              <a:buNone/>
            </a:pPr>
            <a:r>
              <a:rPr lang="en-US" sz="1800" b="1" i="0" u="sng" strike="noStrike" cap="none">
                <a:solidFill>
                  <a:schemeClr val="hlink"/>
                </a:solidFill>
                <a:latin typeface="Tahoma"/>
                <a:ea typeface="Tahoma"/>
                <a:cs typeface="Tahoma"/>
                <a:sym typeface="Tahoma"/>
                <a:hlinkClick r:id="rId6"/>
              </a:rPr>
              <a:t>www.rileyguide.com</a:t>
            </a:r>
          </a:p>
          <a:p>
            <a:pPr marL="342900" marR="0" lvl="0" indent="-342900" algn="l" rtl="0">
              <a:lnSpc>
                <a:spcPct val="100000"/>
              </a:lnSpc>
              <a:spcBef>
                <a:spcPts val="360"/>
              </a:spcBef>
              <a:spcAft>
                <a:spcPts val="0"/>
              </a:spcAft>
              <a:buClr>
                <a:schemeClr val="hlink"/>
              </a:buClr>
              <a:buSzPct val="25000"/>
              <a:buFont typeface="Noto Sans Symbols"/>
              <a:buNone/>
            </a:pPr>
            <a:endParaRPr sz="1800" b="1" i="0" u="none" strike="noStrike" cap="none">
              <a:solidFill>
                <a:schemeClr val="dk1"/>
              </a:solidFill>
              <a:latin typeface="Balthazar"/>
              <a:ea typeface="Balthazar"/>
              <a:cs typeface="Balthazar"/>
              <a:sym typeface="Balthazar"/>
            </a:endParaRPr>
          </a:p>
          <a:p>
            <a:pPr marL="342900" marR="0" lvl="0" indent="-342900" algn="l" rtl="0">
              <a:lnSpc>
                <a:spcPct val="100000"/>
              </a:lnSpc>
              <a:spcBef>
                <a:spcPts val="360"/>
              </a:spcBef>
              <a:spcAft>
                <a:spcPts val="0"/>
              </a:spcAft>
              <a:buClr>
                <a:schemeClr val="hlink"/>
              </a:buClr>
              <a:buSzPct val="25000"/>
              <a:buFont typeface="Noto Sans Symbols"/>
              <a:buNone/>
            </a:pPr>
            <a:r>
              <a:rPr lang="en-US" sz="1800" b="1" i="0" u="none" strike="noStrike" cap="none">
                <a:solidFill>
                  <a:schemeClr val="dk1"/>
                </a:solidFill>
                <a:latin typeface="Balthazar"/>
                <a:ea typeface="Balthazar"/>
                <a:cs typeface="Balthazar"/>
                <a:sym typeface="Balthazar"/>
              </a:rPr>
              <a:t>Monster.com</a:t>
            </a:r>
          </a:p>
          <a:p>
            <a:pPr marL="342900" marR="0" lvl="0" indent="-342900" algn="l" rtl="0">
              <a:lnSpc>
                <a:spcPct val="100000"/>
              </a:lnSpc>
              <a:spcBef>
                <a:spcPts val="360"/>
              </a:spcBef>
              <a:spcAft>
                <a:spcPts val="0"/>
              </a:spcAft>
              <a:buClr>
                <a:schemeClr val="hlink"/>
              </a:buClr>
              <a:buSzPct val="25000"/>
              <a:buFont typeface="Noto Sans Symbols"/>
              <a:buNone/>
            </a:pPr>
            <a:r>
              <a:rPr lang="en-US" sz="1800" b="1" i="0" u="sng" strike="noStrike" cap="none">
                <a:solidFill>
                  <a:schemeClr val="hlink"/>
                </a:solidFill>
                <a:latin typeface="Tahoma"/>
                <a:ea typeface="Tahoma"/>
                <a:cs typeface="Tahoma"/>
                <a:sym typeface="Tahoma"/>
                <a:hlinkClick r:id="rId7"/>
              </a:rPr>
              <a:t>http://www.monster.com/</a:t>
            </a:r>
          </a:p>
          <a:p>
            <a:pPr marL="342900" marR="0" lvl="0" indent="-342900" algn="l" rtl="0">
              <a:lnSpc>
                <a:spcPct val="100000"/>
              </a:lnSpc>
              <a:spcBef>
                <a:spcPts val="360"/>
              </a:spcBef>
              <a:spcAft>
                <a:spcPts val="0"/>
              </a:spcAft>
              <a:buClr>
                <a:schemeClr val="hlink"/>
              </a:buClr>
              <a:buSzPct val="25000"/>
              <a:buFont typeface="Noto Sans Symbols"/>
              <a:buNone/>
            </a:pPr>
            <a:endParaRPr sz="1800" b="1" i="0" u="none" strike="noStrike" cap="none">
              <a:solidFill>
                <a:schemeClr val="dk1"/>
              </a:solidFill>
              <a:latin typeface="Balthazar"/>
              <a:ea typeface="Balthazar"/>
              <a:cs typeface="Balthazar"/>
              <a:sym typeface="Balthazar"/>
            </a:endParaRPr>
          </a:p>
          <a:p>
            <a:pPr marL="342900" marR="0" lvl="0" indent="-342900" algn="l" rtl="0">
              <a:lnSpc>
                <a:spcPct val="100000"/>
              </a:lnSpc>
              <a:spcBef>
                <a:spcPts val="360"/>
              </a:spcBef>
              <a:spcAft>
                <a:spcPts val="0"/>
              </a:spcAft>
              <a:buClr>
                <a:schemeClr val="hlink"/>
              </a:buClr>
              <a:buSzPct val="25000"/>
              <a:buFont typeface="Noto Sans Symbols"/>
              <a:buNone/>
            </a:pPr>
            <a:r>
              <a:rPr lang="en-US" sz="1800" b="1" i="0" u="none" strike="noStrike" cap="none">
                <a:solidFill>
                  <a:schemeClr val="dk1"/>
                </a:solidFill>
                <a:latin typeface="Balthazar"/>
                <a:ea typeface="Balthazar"/>
                <a:cs typeface="Balthazar"/>
                <a:sym typeface="Balthazar"/>
              </a:rPr>
              <a:t>Quintessential Careers</a:t>
            </a:r>
          </a:p>
          <a:p>
            <a:pPr marL="342900" marR="0" lvl="0" indent="-342900" algn="l" rtl="0">
              <a:lnSpc>
                <a:spcPct val="100000"/>
              </a:lnSpc>
              <a:spcBef>
                <a:spcPts val="300"/>
              </a:spcBef>
              <a:spcAft>
                <a:spcPts val="0"/>
              </a:spcAft>
              <a:buClr>
                <a:schemeClr val="hlink"/>
              </a:buClr>
              <a:buSzPct val="25000"/>
              <a:buFont typeface="Noto Sans Symbols"/>
              <a:buNone/>
            </a:pPr>
            <a:r>
              <a:rPr lang="en-US" sz="1500" b="1" i="0" u="sng" strike="noStrike" cap="none">
                <a:solidFill>
                  <a:schemeClr val="hlink"/>
                </a:solidFill>
                <a:latin typeface="Tahoma"/>
                <a:ea typeface="Tahoma"/>
                <a:cs typeface="Tahoma"/>
                <a:sym typeface="Tahoma"/>
                <a:hlinkClick r:id="rId8"/>
              </a:rPr>
              <a:t>http://www.quintcareers.com/index.html</a:t>
            </a:r>
          </a:p>
          <a:p>
            <a:pPr marL="342900" marR="0" lvl="0" indent="-342900" algn="l" rtl="0">
              <a:spcBef>
                <a:spcPts val="300"/>
              </a:spcBef>
              <a:spcAft>
                <a:spcPts val="0"/>
              </a:spcAft>
              <a:buClr>
                <a:schemeClr val="hlink"/>
              </a:buClr>
              <a:buSzPct val="80000"/>
              <a:buFont typeface="Noto Sans Symbols"/>
              <a:buNone/>
            </a:pPr>
            <a:endParaRPr sz="1500" b="1" i="0" u="sng" strike="noStrike" cap="none">
              <a:solidFill>
                <a:schemeClr val="hlink"/>
              </a:solidFill>
              <a:latin typeface="Tahoma"/>
              <a:ea typeface="Tahoma"/>
              <a:cs typeface="Tahoma"/>
              <a:sym typeface="Tahoma"/>
              <a:hlinkClick r:id="rId8"/>
            </a:endParaRPr>
          </a:p>
        </p:txBody>
      </p:sp>
      <p:pic>
        <p:nvPicPr>
          <p:cNvPr id="254" name="Shape 254" descr="j0300520"/>
          <p:cNvPicPr preferRelativeResize="0"/>
          <p:nvPr/>
        </p:nvPicPr>
        <p:blipFill rotWithShape="1">
          <a:blip r:embed="rId9">
            <a:alphaModFix/>
          </a:blip>
          <a:srcRect/>
          <a:stretch/>
        </p:blipFill>
        <p:spPr>
          <a:xfrm>
            <a:off x="4207975" y="5219150"/>
            <a:ext cx="2743200" cy="1441500"/>
          </a:xfrm>
          <a:prstGeom prst="rect">
            <a:avLst/>
          </a:prstGeom>
          <a:noFill/>
          <a:ln>
            <a:noFill/>
          </a:ln>
        </p:spPr>
      </p:pic>
      <p:sp>
        <p:nvSpPr>
          <p:cNvPr id="255" name="Shape 255"/>
          <p:cNvSpPr txBox="1"/>
          <p:nvPr/>
        </p:nvSpPr>
        <p:spPr>
          <a:xfrm>
            <a:off x="7118151" y="5823400"/>
            <a:ext cx="1911900" cy="646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200" b="0" i="0" u="none">
                <a:solidFill>
                  <a:schemeClr val="dk1"/>
                </a:solidFill>
                <a:latin typeface="Tahoma"/>
                <a:ea typeface="Tahoma"/>
                <a:cs typeface="Tahoma"/>
                <a:sym typeface="Tahoma"/>
              </a:rPr>
              <a:t>Created by Lake Sumpter State College: Taralyn A. Pierce</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04800" y="533400"/>
            <a:ext cx="8610599" cy="1143000"/>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dk1"/>
              </a:buClr>
              <a:buSzPct val="25000"/>
              <a:buFont typeface="Erica One"/>
              <a:buNone/>
            </a:pPr>
            <a:r>
              <a:rPr lang="en-US" sz="4200" b="0" i="0" u="none" strike="noStrike" cap="none">
                <a:solidFill>
                  <a:schemeClr val="dk1"/>
                </a:solidFill>
                <a:latin typeface="Erica One"/>
                <a:ea typeface="Erica One"/>
                <a:cs typeface="Erica One"/>
                <a:sym typeface="Erica One"/>
              </a:rPr>
              <a:t>Choose Career Options That Match Your Values</a:t>
            </a:r>
          </a:p>
        </p:txBody>
      </p:sp>
      <p:sp>
        <p:nvSpPr>
          <p:cNvPr id="93" name="Shape 93"/>
          <p:cNvSpPr txBox="1">
            <a:spLocks noGrp="1"/>
          </p:cNvSpPr>
          <p:nvPr>
            <p:ph type="body" idx="1"/>
          </p:nvPr>
        </p:nvSpPr>
        <p:spPr>
          <a:xfrm>
            <a:off x="381000" y="1828800"/>
            <a:ext cx="8763000" cy="3733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2800" b="0" i="0" u="none" strike="noStrike" cap="none">
                <a:solidFill>
                  <a:schemeClr val="hlink"/>
                </a:solidFill>
                <a:latin typeface="Balthazar"/>
                <a:ea typeface="Balthazar"/>
                <a:cs typeface="Balthazar"/>
                <a:sym typeface="Balthazar"/>
              </a:rPr>
              <a:t>Knowing what you value most will help you refine your career search and choice:</a:t>
            </a:r>
          </a:p>
          <a:p>
            <a:pPr marL="742950" marR="0" lvl="1" indent="-285750" algn="l" rtl="0">
              <a:lnSpc>
                <a:spcPct val="100000"/>
              </a:lnSpc>
              <a:spcBef>
                <a:spcPts val="480"/>
              </a:spcBef>
              <a:spcAft>
                <a:spcPts val="0"/>
              </a:spcAft>
              <a:buClr>
                <a:schemeClr val="folHlink"/>
              </a:buClr>
              <a:buSzPct val="80000"/>
              <a:buFont typeface="Noto Sans Symbols"/>
              <a:buChar char="●"/>
            </a:pPr>
            <a:r>
              <a:rPr lang="en-US" sz="2400" b="0" i="0" u="none" strike="noStrike" cap="none">
                <a:solidFill>
                  <a:schemeClr val="dk1"/>
                </a:solidFill>
                <a:latin typeface="Balthazar"/>
                <a:ea typeface="Balthazar"/>
                <a:cs typeface="Balthazar"/>
                <a:sym typeface="Balthazar"/>
              </a:rPr>
              <a:t>Helping others</a:t>
            </a:r>
          </a:p>
          <a:p>
            <a:pPr marL="742950" marR="0" lvl="1" indent="-285750" algn="l" rtl="0">
              <a:lnSpc>
                <a:spcPct val="100000"/>
              </a:lnSpc>
              <a:spcBef>
                <a:spcPts val="480"/>
              </a:spcBef>
              <a:spcAft>
                <a:spcPts val="0"/>
              </a:spcAft>
              <a:buClr>
                <a:schemeClr val="folHlink"/>
              </a:buClr>
              <a:buSzPct val="80000"/>
              <a:buFont typeface="Noto Sans Symbols"/>
              <a:buChar char="●"/>
            </a:pPr>
            <a:r>
              <a:rPr lang="en-US" sz="2400" b="0" i="0" u="none" strike="noStrike" cap="none">
                <a:solidFill>
                  <a:schemeClr val="dk1"/>
                </a:solidFill>
                <a:latin typeface="Balthazar"/>
                <a:ea typeface="Balthazar"/>
                <a:cs typeface="Balthazar"/>
                <a:sym typeface="Balthazar"/>
              </a:rPr>
              <a:t>Prestige</a:t>
            </a:r>
          </a:p>
          <a:p>
            <a:pPr marL="742950" marR="0" lvl="1" indent="-285750" algn="l" rtl="0">
              <a:lnSpc>
                <a:spcPct val="100000"/>
              </a:lnSpc>
              <a:spcBef>
                <a:spcPts val="480"/>
              </a:spcBef>
              <a:spcAft>
                <a:spcPts val="0"/>
              </a:spcAft>
              <a:buClr>
                <a:schemeClr val="folHlink"/>
              </a:buClr>
              <a:buSzPct val="80000"/>
              <a:buFont typeface="Noto Sans Symbols"/>
              <a:buChar char="●"/>
            </a:pPr>
            <a:r>
              <a:rPr lang="en-US" sz="2400" b="0" i="0" u="none" strike="noStrike" cap="none">
                <a:solidFill>
                  <a:schemeClr val="dk1"/>
                </a:solidFill>
                <a:latin typeface="Balthazar"/>
                <a:ea typeface="Balthazar"/>
                <a:cs typeface="Balthazar"/>
                <a:sym typeface="Balthazar"/>
              </a:rPr>
              <a:t>High income</a:t>
            </a:r>
          </a:p>
          <a:p>
            <a:pPr marL="742950" marR="0" lvl="1" indent="-285750" algn="l" rtl="0">
              <a:lnSpc>
                <a:spcPct val="100000"/>
              </a:lnSpc>
              <a:spcBef>
                <a:spcPts val="480"/>
              </a:spcBef>
              <a:spcAft>
                <a:spcPts val="0"/>
              </a:spcAft>
              <a:buClr>
                <a:schemeClr val="folHlink"/>
              </a:buClr>
              <a:buSzPct val="80000"/>
              <a:buFont typeface="Noto Sans Symbols"/>
              <a:buChar char="●"/>
            </a:pPr>
            <a:r>
              <a:rPr lang="en-US" sz="2400" b="0" i="0" u="none" strike="noStrike" cap="none">
                <a:solidFill>
                  <a:schemeClr val="dk1"/>
                </a:solidFill>
                <a:latin typeface="Balthazar"/>
                <a:ea typeface="Balthazar"/>
                <a:cs typeface="Balthazar"/>
                <a:sym typeface="Balthazar"/>
              </a:rPr>
              <a:t>Flexible work hours</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strike="noStrike" cap="none">
                <a:solidFill>
                  <a:schemeClr val="hlink"/>
                </a:solidFill>
                <a:latin typeface="Balthazar"/>
                <a:ea typeface="Balthazar"/>
                <a:cs typeface="Balthazar"/>
                <a:sym typeface="Balthazar"/>
              </a:rPr>
              <a:t>Establish and align values, career choice, and career goals for motivation.</a:t>
            </a:r>
          </a:p>
        </p:txBody>
      </p:sp>
      <p:sp>
        <p:nvSpPr>
          <p:cNvPr id="94" name="Shape 94"/>
          <p:cNvSpPr/>
          <p:nvPr/>
        </p:nvSpPr>
        <p:spPr>
          <a:xfrm>
            <a:off x="457200" y="5791200"/>
            <a:ext cx="8420100" cy="685799"/>
          </a:xfrm>
          <a:prstGeom prst="rect">
            <a:avLst/>
          </a:prstGeom>
        </p:spPr>
        <p:txBody>
          <a:bodyPr>
            <a:prstTxWarp prst="textPlain">
              <a:avLst/>
            </a:prstTxWarp>
          </a:bodyPr>
          <a:lstStyle/>
          <a:p>
            <a:pPr lvl="0" algn="l"/>
            <a:r>
              <a:rPr b="0" i="0">
                <a:ln w="19050" cap="flat" cmpd="sng">
                  <a:solidFill>
                    <a:srgbClr val="99CCFF"/>
                  </a:solidFill>
                  <a:prstDash val="solid"/>
                  <a:miter/>
                  <a:headEnd type="none" w="med" len="med"/>
                  <a:tailEnd type="none" w="med" len="med"/>
                </a:ln>
                <a:solidFill>
                  <a:srgbClr val="0066CC"/>
                </a:solidFill>
                <a:latin typeface="Arial"/>
              </a:rPr>
              <a:t>There is no substitute for "knowing yourself."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
                                            <p:txEl>
                                              <p:pRg st="0" end="0"/>
                                            </p:txEl>
                                          </p:spTgt>
                                        </p:tgtEl>
                                        <p:attrNameLst>
                                          <p:attrName>style.visibility</p:attrName>
                                        </p:attrNameLst>
                                      </p:cBhvr>
                                      <p:to>
                                        <p:strVal val="visible"/>
                                      </p:to>
                                    </p:set>
                                    <p:animEffect transition="in" filter="fade">
                                      <p:cBhvr>
                                        <p:cTn id="12" dur="500"/>
                                        <p:tgtEl>
                                          <p:spTgt spid="9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3">
                                            <p:txEl>
                                              <p:pRg st="1" end="1"/>
                                            </p:txEl>
                                          </p:spTgt>
                                        </p:tgtEl>
                                        <p:attrNameLst>
                                          <p:attrName>style.visibility</p:attrName>
                                        </p:attrNameLst>
                                      </p:cBhvr>
                                      <p:to>
                                        <p:strVal val="visible"/>
                                      </p:to>
                                    </p:set>
                                    <p:animEffect transition="in" filter="fade">
                                      <p:cBhvr>
                                        <p:cTn id="17" dur="500"/>
                                        <p:tgtEl>
                                          <p:spTgt spid="9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3">
                                            <p:txEl>
                                              <p:pRg st="2" end="2"/>
                                            </p:txEl>
                                          </p:spTgt>
                                        </p:tgtEl>
                                        <p:attrNameLst>
                                          <p:attrName>style.visibility</p:attrName>
                                        </p:attrNameLst>
                                      </p:cBhvr>
                                      <p:to>
                                        <p:strVal val="visible"/>
                                      </p:to>
                                    </p:set>
                                    <p:animEffect transition="in" filter="fade">
                                      <p:cBhvr>
                                        <p:cTn id="22" dur="500"/>
                                        <p:tgtEl>
                                          <p:spTgt spid="9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3">
                                            <p:txEl>
                                              <p:pRg st="3" end="3"/>
                                            </p:txEl>
                                          </p:spTgt>
                                        </p:tgtEl>
                                        <p:attrNameLst>
                                          <p:attrName>style.visibility</p:attrName>
                                        </p:attrNameLst>
                                      </p:cBhvr>
                                      <p:to>
                                        <p:strVal val="visible"/>
                                      </p:to>
                                    </p:set>
                                    <p:animEffect transition="in" filter="fade">
                                      <p:cBhvr>
                                        <p:cTn id="27" dur="500"/>
                                        <p:tgtEl>
                                          <p:spTgt spid="9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3">
                                            <p:txEl>
                                              <p:pRg st="4" end="4"/>
                                            </p:txEl>
                                          </p:spTgt>
                                        </p:tgtEl>
                                        <p:attrNameLst>
                                          <p:attrName>style.visibility</p:attrName>
                                        </p:attrNameLst>
                                      </p:cBhvr>
                                      <p:to>
                                        <p:strVal val="visible"/>
                                      </p:to>
                                    </p:set>
                                    <p:animEffect transition="in" filter="fade">
                                      <p:cBhvr>
                                        <p:cTn id="32" dur="500"/>
                                        <p:tgtEl>
                                          <p:spTgt spid="9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3">
                                            <p:txEl>
                                              <p:pRg st="5" end="5"/>
                                            </p:txEl>
                                          </p:spTgt>
                                        </p:tgtEl>
                                        <p:attrNameLst>
                                          <p:attrName>style.visibility</p:attrName>
                                        </p:attrNameLst>
                                      </p:cBhvr>
                                      <p:to>
                                        <p:strVal val="visible"/>
                                      </p:to>
                                    </p:set>
                                    <p:animEffect transition="in" filter="fade">
                                      <p:cBhvr>
                                        <p:cTn id="37" dur="500"/>
                                        <p:tgtEl>
                                          <p:spTgt spid="9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94"/>
                                        </p:tgtEl>
                                        <p:attrNameLst>
                                          <p:attrName>style.visibility</p:attrName>
                                        </p:attrNameLst>
                                      </p:cBhvr>
                                      <p:to>
                                        <p:strVal val="visible"/>
                                      </p:to>
                                    </p:set>
                                    <p:anim calcmode="lin" valueType="num">
                                      <p:cBhvr additive="base">
                                        <p:cTn id="42" dur="500"/>
                                        <p:tgtEl>
                                          <p:spTgt spid="94"/>
                                        </p:tgtEl>
                                        <p:attrNameLst>
                                          <p:attrName>ppt_w</p:attrName>
                                        </p:attrNameLst>
                                      </p:cBhvr>
                                      <p:tavLst>
                                        <p:tav tm="0">
                                          <p:val>
                                            <p:strVal val="0"/>
                                          </p:val>
                                        </p:tav>
                                        <p:tav tm="100000">
                                          <p:val>
                                            <p:strVal val="#ppt_w"/>
                                          </p:val>
                                        </p:tav>
                                      </p:tavLst>
                                    </p:anim>
                                    <p:anim calcmode="lin" valueType="num">
                                      <p:cBhvr additive="base">
                                        <p:cTn id="43" dur="500"/>
                                        <p:tgtEl>
                                          <p:spTgt spid="9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277812"/>
            <a:ext cx="8229600" cy="865187"/>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dk2"/>
              </a:buClr>
              <a:buSzPct val="25000"/>
              <a:buFont typeface="Erica One"/>
              <a:buNone/>
            </a:pPr>
            <a:r>
              <a:rPr lang="en-US" sz="4200" b="0" i="0" u="none" strike="noStrike" cap="none">
                <a:solidFill>
                  <a:schemeClr val="dk2"/>
                </a:solidFill>
                <a:latin typeface="Erica One"/>
                <a:ea typeface="Erica One"/>
                <a:cs typeface="Erica One"/>
                <a:sym typeface="Erica One"/>
              </a:rPr>
              <a:t>Surviving in a Fast Economy</a:t>
            </a:r>
          </a:p>
        </p:txBody>
      </p:sp>
      <p:sp>
        <p:nvSpPr>
          <p:cNvPr id="100" name="Shape 100"/>
          <p:cNvSpPr txBox="1">
            <a:spLocks noGrp="1"/>
          </p:cNvSpPr>
          <p:nvPr>
            <p:ph type="body" idx="1"/>
          </p:nvPr>
        </p:nvSpPr>
        <p:spPr>
          <a:xfrm>
            <a:off x="457200" y="1219200"/>
            <a:ext cx="8686800" cy="38862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2800" b="0" i="0" u="none" strike="noStrike" cap="none">
                <a:solidFill>
                  <a:schemeClr val="dk2"/>
                </a:solidFill>
                <a:latin typeface="Balthazar"/>
                <a:ea typeface="Balthazar"/>
                <a:cs typeface="Balthazar"/>
                <a:sym typeface="Balthazar"/>
              </a:rPr>
              <a:t>You will always have some control over your career.</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strike="noStrike" cap="none">
                <a:solidFill>
                  <a:schemeClr val="dk2"/>
                </a:solidFill>
                <a:latin typeface="Balthazar"/>
                <a:ea typeface="Balthazar"/>
                <a:cs typeface="Balthazar"/>
                <a:sym typeface="Balthazar"/>
              </a:rPr>
              <a:t>You must accept risks and plan for the future to advance your career.</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strike="noStrike" cap="none">
                <a:solidFill>
                  <a:schemeClr val="dk2"/>
                </a:solidFill>
                <a:latin typeface="Balthazar"/>
                <a:ea typeface="Balthazar"/>
                <a:cs typeface="Balthazar"/>
                <a:sym typeface="Balthazar"/>
              </a:rPr>
              <a:t>A college degree does not guarantee employment.</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strike="noStrike" cap="none">
                <a:solidFill>
                  <a:schemeClr val="dk2"/>
                </a:solidFill>
                <a:latin typeface="Balthazar"/>
                <a:ea typeface="Balthazar"/>
                <a:cs typeface="Balthazar"/>
                <a:sym typeface="Balthazar"/>
              </a:rPr>
              <a:t>A commitment to lifelong learning will help keep you employable.</a:t>
            </a:r>
            <a:r>
              <a:rPr lang="en-US" sz="2800" b="1" i="0" u="none" strike="noStrike" cap="none">
                <a:solidFill>
                  <a:schemeClr val="dk2"/>
                </a:solidFill>
                <a:latin typeface="Balthazar"/>
                <a:ea typeface="Balthazar"/>
                <a:cs typeface="Balthazar"/>
                <a:sym typeface="Balthazar"/>
              </a:rPr>
              <a:t> </a:t>
            </a:r>
          </a:p>
        </p:txBody>
      </p:sp>
      <p:sp>
        <p:nvSpPr>
          <p:cNvPr id="101" name="Shape 101"/>
          <p:cNvSpPr/>
          <p:nvPr/>
        </p:nvSpPr>
        <p:spPr>
          <a:xfrm>
            <a:off x="304800" y="5257800"/>
            <a:ext cx="5334000" cy="1295399"/>
          </a:xfrm>
          <a:prstGeom prst="rect">
            <a:avLst/>
          </a:prstGeom>
        </p:spPr>
        <p:txBody>
          <a:bodyPr>
            <a:prstTxWarp prst="textPlain">
              <a:avLst/>
            </a:prstTxWarp>
          </a:bodyPr>
          <a:lstStyle/>
          <a:p>
            <a:pPr lvl="0" algn="l"/>
            <a:r>
              <a:rPr b="0" i="1">
                <a:ln w="12700" cap="flat" cmpd="sng">
                  <a:solidFill>
                    <a:srgbClr val="3333CC"/>
                  </a:solidFill>
                  <a:prstDash val="solid"/>
                  <a:miter/>
                  <a:headEnd type="none" w="med" len="med"/>
                  <a:tailEnd type="none" w="med" len="med"/>
                </a:ln>
                <a:solidFill>
                  <a:srgbClr val="B2B2B2">
                    <a:alpha val="49803"/>
                  </a:srgbClr>
                </a:solidFill>
                <a:latin typeface="Arial"/>
              </a:rPr>
              <a:t>The more you know, the greater your marketability. </a:t>
            </a:r>
          </a:p>
        </p:txBody>
      </p:sp>
      <p:pic>
        <p:nvPicPr>
          <p:cNvPr id="102" name="Shape 102"/>
          <p:cNvPicPr preferRelativeResize="0"/>
          <p:nvPr/>
        </p:nvPicPr>
        <p:blipFill rotWithShape="1">
          <a:blip r:embed="rId3">
            <a:alphaModFix/>
          </a:blip>
          <a:srcRect/>
          <a:stretch/>
        </p:blipFill>
        <p:spPr>
          <a:xfrm>
            <a:off x="6096000" y="4724400"/>
            <a:ext cx="2438399" cy="1641475"/>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
                                            <p:txEl>
                                              <p:pRg st="0" end="0"/>
                                            </p:txEl>
                                          </p:spTgt>
                                        </p:tgtEl>
                                        <p:attrNameLst>
                                          <p:attrName>style.visibility</p:attrName>
                                        </p:attrNameLst>
                                      </p:cBhvr>
                                      <p:to>
                                        <p:strVal val="visible"/>
                                      </p:to>
                                    </p:set>
                                    <p:animEffect transition="in" filter="fade">
                                      <p:cBhvr>
                                        <p:cTn id="12" dur="500"/>
                                        <p:tgtEl>
                                          <p:spTgt spid="10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0">
                                            <p:txEl>
                                              <p:pRg st="1" end="1"/>
                                            </p:txEl>
                                          </p:spTgt>
                                        </p:tgtEl>
                                        <p:attrNameLst>
                                          <p:attrName>style.visibility</p:attrName>
                                        </p:attrNameLst>
                                      </p:cBhvr>
                                      <p:to>
                                        <p:strVal val="visible"/>
                                      </p:to>
                                    </p:set>
                                    <p:animEffect transition="in" filter="fade">
                                      <p:cBhvr>
                                        <p:cTn id="17" dur="500"/>
                                        <p:tgtEl>
                                          <p:spTgt spid="10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0">
                                            <p:txEl>
                                              <p:pRg st="2" end="2"/>
                                            </p:txEl>
                                          </p:spTgt>
                                        </p:tgtEl>
                                        <p:attrNameLst>
                                          <p:attrName>style.visibility</p:attrName>
                                        </p:attrNameLst>
                                      </p:cBhvr>
                                      <p:to>
                                        <p:strVal val="visible"/>
                                      </p:to>
                                    </p:set>
                                    <p:animEffect transition="in" filter="fade">
                                      <p:cBhvr>
                                        <p:cTn id="22" dur="500"/>
                                        <p:tgtEl>
                                          <p:spTgt spid="10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0">
                                            <p:txEl>
                                              <p:pRg st="3" end="3"/>
                                            </p:txEl>
                                          </p:spTgt>
                                        </p:tgtEl>
                                        <p:attrNameLst>
                                          <p:attrName>style.visibility</p:attrName>
                                        </p:attrNameLst>
                                      </p:cBhvr>
                                      <p:to>
                                        <p:strVal val="visible"/>
                                      </p:to>
                                    </p:set>
                                    <p:animEffect transition="in" filter="fade">
                                      <p:cBhvr>
                                        <p:cTn id="27" dur="500"/>
                                        <p:tgtEl>
                                          <p:spTgt spid="10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fade">
                                      <p:cBhvr>
                                        <p:cTn id="32"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152400" y="228600"/>
            <a:ext cx="6476999" cy="681037"/>
          </a:xfrm>
          <a:prstGeom prst="rect">
            <a:avLst/>
          </a:prstGeom>
          <a:noFill/>
          <a:ln>
            <a:noFill/>
          </a:ln>
        </p:spPr>
        <p:txBody>
          <a:bodyPr lIns="91425" tIns="45700" rIns="91425" bIns="45700" anchor="ctr" anchorCtr="1">
            <a:noAutofit/>
          </a:bodyPr>
          <a:lstStyle/>
          <a:p>
            <a:pPr marL="0" marR="0" lvl="0" indent="0" algn="l" rtl="0">
              <a:lnSpc>
                <a:spcPct val="100000"/>
              </a:lnSpc>
              <a:spcBef>
                <a:spcPts val="0"/>
              </a:spcBef>
              <a:spcAft>
                <a:spcPts val="0"/>
              </a:spcAft>
              <a:buClr>
                <a:srgbClr val="CC3300"/>
              </a:buClr>
              <a:buSzPct val="25000"/>
              <a:buFont typeface="Erica One"/>
              <a:buNone/>
            </a:pPr>
            <a:r>
              <a:rPr lang="en-US" sz="2100" b="1" i="0" u="none" strike="noStrike" cap="none">
                <a:solidFill>
                  <a:srgbClr val="CC3300"/>
                </a:solidFill>
                <a:latin typeface="Erica One"/>
                <a:ea typeface="Erica One"/>
                <a:cs typeface="Erica One"/>
                <a:sym typeface="Erica One"/>
              </a:rPr>
              <a:t/>
            </a:r>
            <a:br>
              <a:rPr lang="en-US" sz="2100" b="1" i="0" u="none" strike="noStrike" cap="none">
                <a:solidFill>
                  <a:srgbClr val="CC3300"/>
                </a:solidFill>
                <a:latin typeface="Erica One"/>
                <a:ea typeface="Erica One"/>
                <a:cs typeface="Erica One"/>
                <a:sym typeface="Erica One"/>
              </a:rPr>
            </a:br>
            <a:r>
              <a:rPr lang="en-US" sz="2100" b="1" i="0" u="none" strike="noStrike" cap="none">
                <a:solidFill>
                  <a:srgbClr val="CC3300"/>
                </a:solidFill>
                <a:latin typeface="Erica One"/>
                <a:ea typeface="Erica One"/>
                <a:cs typeface="Erica One"/>
                <a:sym typeface="Erica One"/>
              </a:rPr>
              <a:t> </a:t>
            </a:r>
            <a:r>
              <a:rPr lang="en-US" sz="4200" b="0" i="0" u="none" strike="noStrike" cap="none">
                <a:solidFill>
                  <a:srgbClr val="CC3300"/>
                </a:solidFill>
                <a:latin typeface="Erica One"/>
                <a:ea typeface="Erica One"/>
                <a:cs typeface="Erica One"/>
                <a:sym typeface="Erica One"/>
              </a:rPr>
              <a:t>Factors to Consider</a:t>
            </a:r>
          </a:p>
        </p:txBody>
      </p:sp>
      <p:sp>
        <p:nvSpPr>
          <p:cNvPr id="109" name="Shape 109"/>
          <p:cNvSpPr txBox="1">
            <a:spLocks noGrp="1"/>
          </p:cNvSpPr>
          <p:nvPr>
            <p:ph type="body" idx="1"/>
          </p:nvPr>
        </p:nvSpPr>
        <p:spPr>
          <a:xfrm>
            <a:off x="457200" y="1600200"/>
            <a:ext cx="4033837" cy="4530724"/>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25000"/>
              <a:buFont typeface="Noto Sans Symbols"/>
              <a:buNone/>
            </a:pPr>
            <a:r>
              <a:rPr lang="en-US" sz="2400" b="0" i="0" u="none" strike="noStrike" cap="none">
                <a:solidFill>
                  <a:srgbClr val="CC3300"/>
                </a:solidFill>
                <a:latin typeface="Balthazar"/>
                <a:ea typeface="Balthazar"/>
                <a:cs typeface="Balthazar"/>
                <a:sym typeface="Balthazar"/>
              </a:rPr>
              <a:t>Do:</a:t>
            </a:r>
          </a:p>
          <a:p>
            <a:pPr marL="342900" marR="0" lvl="0" indent="-342900" algn="l" rtl="0">
              <a:lnSpc>
                <a:spcPct val="100000"/>
              </a:lnSpc>
              <a:spcBef>
                <a:spcPts val="480"/>
              </a:spcBef>
              <a:spcAft>
                <a:spcPts val="0"/>
              </a:spcAft>
              <a:buClr>
                <a:schemeClr val="hlink"/>
              </a:buClr>
              <a:buSzPct val="80000"/>
              <a:buFont typeface="Noto Sans Symbols"/>
              <a:buChar char="●"/>
            </a:pPr>
            <a:r>
              <a:rPr lang="en-US" sz="2400">
                <a:solidFill>
                  <a:srgbClr val="CC3300"/>
                </a:solidFill>
                <a:latin typeface="Balthazar"/>
                <a:ea typeface="Balthazar"/>
                <a:cs typeface="Balthazar"/>
                <a:sym typeface="Balthazar"/>
              </a:rPr>
              <a:t>E</a:t>
            </a:r>
            <a:r>
              <a:rPr lang="en-US" sz="2400" b="0" i="0" u="none" strike="noStrike" cap="none">
                <a:solidFill>
                  <a:srgbClr val="CC3300"/>
                </a:solidFill>
                <a:latin typeface="Balthazar"/>
                <a:ea typeface="Balthazar"/>
                <a:cs typeface="Balthazar"/>
                <a:sym typeface="Balthazar"/>
              </a:rPr>
              <a:t>xplore a number of careers and majors</a:t>
            </a:r>
          </a:p>
          <a:p>
            <a:pPr marL="342900" marR="0" lvl="0" indent="-342900" algn="l" rtl="0">
              <a:lnSpc>
                <a:spcPct val="100000"/>
              </a:lnSpc>
              <a:spcBef>
                <a:spcPts val="480"/>
              </a:spcBef>
              <a:spcAft>
                <a:spcPts val="0"/>
              </a:spcAft>
              <a:buClr>
                <a:schemeClr val="hlink"/>
              </a:buClr>
              <a:buSzPct val="80000"/>
              <a:buFont typeface="Noto Sans Symbols"/>
              <a:buChar char="●"/>
            </a:pPr>
            <a:r>
              <a:rPr lang="en-US" sz="2400">
                <a:solidFill>
                  <a:srgbClr val="CC3300"/>
                </a:solidFill>
                <a:latin typeface="Balthazar"/>
                <a:ea typeface="Balthazar"/>
                <a:cs typeface="Balthazar"/>
                <a:sym typeface="Balthazar"/>
              </a:rPr>
              <a:t>G</a:t>
            </a:r>
            <a:r>
              <a:rPr lang="en-US" sz="2400" b="0" i="0" u="none" strike="noStrike" cap="none">
                <a:solidFill>
                  <a:srgbClr val="CC3300"/>
                </a:solidFill>
                <a:latin typeface="Balthazar"/>
                <a:ea typeface="Balthazar"/>
                <a:cs typeface="Balthazar"/>
                <a:sym typeface="Balthazar"/>
              </a:rPr>
              <a:t>et involved </a:t>
            </a:r>
          </a:p>
          <a:p>
            <a:pPr marL="342900" marR="0" lvl="0" indent="-342900" algn="l" rtl="0">
              <a:lnSpc>
                <a:spcPct val="100000"/>
              </a:lnSpc>
              <a:spcBef>
                <a:spcPts val="480"/>
              </a:spcBef>
              <a:spcAft>
                <a:spcPts val="0"/>
              </a:spcAft>
              <a:buClr>
                <a:schemeClr val="hlink"/>
              </a:buClr>
              <a:buSzPct val="80000"/>
              <a:buFont typeface="Noto Sans Symbols"/>
              <a:buChar char="●"/>
            </a:pPr>
            <a:r>
              <a:rPr lang="en-US" sz="2400" b="0" i="0" u="none" strike="noStrike" cap="none">
                <a:solidFill>
                  <a:srgbClr val="CC3300"/>
                </a:solidFill>
                <a:latin typeface="Balthazar"/>
                <a:ea typeface="Balthazar"/>
                <a:cs typeface="Balthazar"/>
                <a:sym typeface="Balthazar"/>
              </a:rPr>
              <a:t>Get advice from people in your target occupation</a:t>
            </a:r>
          </a:p>
          <a:p>
            <a:pPr marL="342900" marR="0" lvl="0" indent="-342900" algn="l" rtl="0">
              <a:lnSpc>
                <a:spcPct val="100000"/>
              </a:lnSpc>
              <a:spcBef>
                <a:spcPts val="480"/>
              </a:spcBef>
              <a:spcAft>
                <a:spcPts val="0"/>
              </a:spcAft>
              <a:buClr>
                <a:schemeClr val="hlink"/>
              </a:buClr>
              <a:buSzPct val="80000"/>
              <a:buFont typeface="Noto Sans Symbols"/>
              <a:buChar char="●"/>
            </a:pPr>
            <a:r>
              <a:rPr lang="en-US" sz="2400">
                <a:solidFill>
                  <a:srgbClr val="CC3300"/>
                </a:solidFill>
                <a:latin typeface="Balthazar"/>
                <a:ea typeface="Balthazar"/>
                <a:cs typeface="Balthazar"/>
                <a:sym typeface="Balthazar"/>
              </a:rPr>
              <a:t>F</a:t>
            </a:r>
            <a:r>
              <a:rPr lang="en-US" sz="2400" b="0" i="0" u="none" strike="noStrike" cap="none">
                <a:solidFill>
                  <a:srgbClr val="CC3300"/>
                </a:solidFill>
                <a:latin typeface="Balthazar"/>
                <a:ea typeface="Balthazar"/>
                <a:cs typeface="Balthazar"/>
                <a:sym typeface="Balthazar"/>
              </a:rPr>
              <a:t>ollow your passion</a:t>
            </a:r>
          </a:p>
          <a:p>
            <a:pPr marL="342900" marR="0" lvl="0" indent="-342900" algn="l" rtl="0">
              <a:lnSpc>
                <a:spcPct val="100000"/>
              </a:lnSpc>
              <a:spcBef>
                <a:spcPts val="480"/>
              </a:spcBef>
              <a:spcAft>
                <a:spcPts val="0"/>
              </a:spcAft>
              <a:buClr>
                <a:schemeClr val="hlink"/>
              </a:buClr>
              <a:buSzPct val="80000"/>
              <a:buFont typeface="Noto Sans Symbols"/>
              <a:buChar char="●"/>
            </a:pPr>
            <a:r>
              <a:rPr lang="en-US" sz="2400" b="0" i="0" u="none" strike="noStrike" cap="none">
                <a:solidFill>
                  <a:srgbClr val="CC3300"/>
                </a:solidFill>
                <a:latin typeface="Balthazar"/>
                <a:ea typeface="Balthazar"/>
                <a:cs typeface="Balthazar"/>
                <a:sym typeface="Balthazar"/>
              </a:rPr>
              <a:t>Dare to try something new</a:t>
            </a:r>
          </a:p>
        </p:txBody>
      </p:sp>
      <p:sp>
        <p:nvSpPr>
          <p:cNvPr id="110" name="Shape 110"/>
          <p:cNvSpPr txBox="1">
            <a:spLocks noGrp="1"/>
          </p:cNvSpPr>
          <p:nvPr>
            <p:ph type="body" idx="1"/>
          </p:nvPr>
        </p:nvSpPr>
        <p:spPr>
          <a:xfrm>
            <a:off x="4652962" y="1600200"/>
            <a:ext cx="4033837" cy="4530724"/>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hlink"/>
              </a:buClr>
              <a:buSzPct val="25000"/>
              <a:buFont typeface="Noto Sans Symbols"/>
              <a:buNone/>
            </a:pPr>
            <a:r>
              <a:rPr lang="en-US" sz="2400" b="0" i="0" u="none" strike="noStrike" cap="none">
                <a:solidFill>
                  <a:srgbClr val="CC3300"/>
                </a:solidFill>
                <a:latin typeface="Balthazar"/>
                <a:ea typeface="Balthazar"/>
                <a:cs typeface="Balthazar"/>
                <a:sym typeface="Balthazar"/>
              </a:rPr>
              <a:t>Do </a:t>
            </a:r>
            <a:r>
              <a:rPr lang="en-US" sz="2400">
                <a:solidFill>
                  <a:srgbClr val="CC3300"/>
                </a:solidFill>
                <a:latin typeface="Balthazar"/>
                <a:ea typeface="Balthazar"/>
                <a:cs typeface="Balthazar"/>
                <a:sym typeface="Balthazar"/>
              </a:rPr>
              <a:t>No</a:t>
            </a:r>
            <a:r>
              <a:rPr lang="en-US" sz="2400" b="0" i="0" u="none" strike="noStrike" cap="none">
                <a:solidFill>
                  <a:srgbClr val="CC3300"/>
                </a:solidFill>
                <a:latin typeface="Balthazar"/>
                <a:ea typeface="Balthazar"/>
                <a:cs typeface="Balthazar"/>
                <a:sym typeface="Balthazar"/>
              </a:rPr>
              <a:t>t:</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a:solidFill>
                  <a:srgbClr val="CC3300"/>
                </a:solidFill>
                <a:latin typeface="Balthazar"/>
                <a:ea typeface="Balthazar"/>
                <a:cs typeface="Balthazar"/>
                <a:sym typeface="Balthazar"/>
              </a:rPr>
              <a:t>F</a:t>
            </a:r>
            <a:r>
              <a:rPr lang="en-US" sz="2400" b="0" i="0" u="none" strike="noStrike" cap="none">
                <a:solidFill>
                  <a:srgbClr val="CC3300"/>
                </a:solidFill>
                <a:latin typeface="Balthazar"/>
                <a:ea typeface="Balthazar"/>
                <a:cs typeface="Balthazar"/>
                <a:sym typeface="Balthazar"/>
              </a:rPr>
              <a:t>ocus on a major just to get a career out of it</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a:solidFill>
                  <a:srgbClr val="CC3300"/>
                </a:solidFill>
                <a:latin typeface="Balthazar"/>
                <a:ea typeface="Balthazar"/>
                <a:cs typeface="Balthazar"/>
                <a:sym typeface="Balthazar"/>
              </a:rPr>
              <a:t>S</a:t>
            </a:r>
            <a:r>
              <a:rPr lang="en-US" sz="2400" b="0" i="0" u="none" strike="noStrike" cap="none">
                <a:solidFill>
                  <a:srgbClr val="CC3300"/>
                </a:solidFill>
                <a:latin typeface="Balthazar"/>
                <a:ea typeface="Balthazar"/>
                <a:cs typeface="Balthazar"/>
                <a:sym typeface="Balthazar"/>
              </a:rPr>
              <a:t>elect a major just because it is “cool” or seems to promise prestige</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a:solidFill>
                  <a:srgbClr val="CC3300"/>
                </a:solidFill>
                <a:latin typeface="Balthazar"/>
                <a:ea typeface="Balthazar"/>
                <a:cs typeface="Balthazar"/>
                <a:sym typeface="Balthazar"/>
              </a:rPr>
              <a:t>L</a:t>
            </a:r>
            <a:r>
              <a:rPr lang="en-US" sz="2400" b="0" i="0" u="none" strike="noStrike" cap="none">
                <a:solidFill>
                  <a:srgbClr val="CC3300"/>
                </a:solidFill>
                <a:latin typeface="Balthazar"/>
                <a:ea typeface="Balthazar"/>
                <a:cs typeface="Balthazar"/>
                <a:sym typeface="Balthazar"/>
              </a:rPr>
              <a:t>et someone else push you into a job</a:t>
            </a:r>
          </a:p>
          <a:p>
            <a:pPr marL="342900" marR="0" lvl="0" indent="-342900" algn="l" rtl="0">
              <a:lnSpc>
                <a:spcPct val="90000"/>
              </a:lnSpc>
              <a:spcBef>
                <a:spcPts val="480"/>
              </a:spcBef>
              <a:spcAft>
                <a:spcPts val="0"/>
              </a:spcAft>
              <a:buClr>
                <a:schemeClr val="hlink"/>
              </a:buClr>
              <a:buSzPct val="80000"/>
              <a:buFont typeface="Noto Sans Symbols"/>
              <a:buChar char="●"/>
            </a:pPr>
            <a:r>
              <a:rPr lang="en-US" sz="2400" b="0" i="0" u="none" strike="noStrike" cap="none">
                <a:solidFill>
                  <a:srgbClr val="CC3300"/>
                </a:solidFill>
                <a:latin typeface="Balthazar"/>
                <a:ea typeface="Balthazar"/>
                <a:cs typeface="Balthazar"/>
                <a:sym typeface="Balthazar"/>
              </a:rPr>
              <a:t>Assume that you have it all figured out</a:t>
            </a:r>
          </a:p>
          <a:p>
            <a:pPr marL="342900" marR="0" lvl="0" indent="-342900" algn="l" rtl="0">
              <a:spcBef>
                <a:spcPts val="480"/>
              </a:spcBef>
              <a:spcAft>
                <a:spcPts val="0"/>
              </a:spcAft>
              <a:buClr>
                <a:schemeClr val="hlink"/>
              </a:buClr>
              <a:buSzPct val="80000"/>
              <a:buFont typeface="Noto Sans Symbols"/>
              <a:buNone/>
            </a:pPr>
            <a:endParaRPr sz="2400" b="0" i="0" u="none" strike="noStrike" cap="none">
              <a:solidFill>
                <a:srgbClr val="CC3300"/>
              </a:solidFill>
              <a:latin typeface="Balthazar"/>
              <a:ea typeface="Balthazar"/>
              <a:cs typeface="Balthazar"/>
              <a:sym typeface="Balthazar"/>
            </a:endParaRPr>
          </a:p>
        </p:txBody>
      </p:sp>
      <p:pic>
        <p:nvPicPr>
          <p:cNvPr id="111" name="Shape 111"/>
          <p:cNvPicPr preferRelativeResize="0"/>
          <p:nvPr/>
        </p:nvPicPr>
        <p:blipFill rotWithShape="1">
          <a:blip r:embed="rId3">
            <a:alphaModFix/>
          </a:blip>
          <a:srcRect/>
          <a:stretch/>
        </p:blipFill>
        <p:spPr>
          <a:xfrm>
            <a:off x="7010400" y="228600"/>
            <a:ext cx="1377950" cy="1600199"/>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1000"/>
                                        <p:tgtEl>
                                          <p:spTgt spid="10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9">
                                            <p:txEl>
                                              <p:pRg st="0" end="0"/>
                                            </p:txEl>
                                          </p:spTgt>
                                        </p:tgtEl>
                                        <p:attrNameLst>
                                          <p:attrName>style.visibility</p:attrName>
                                        </p:attrNameLst>
                                      </p:cBhvr>
                                      <p:to>
                                        <p:strVal val="visible"/>
                                      </p:to>
                                    </p:set>
                                    <p:anim calcmode="lin" valueType="num">
                                      <p:cBhvr additive="base">
                                        <p:cTn id="12" dur="1000"/>
                                        <p:tgtEl>
                                          <p:spTgt spid="109">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9">
                                            <p:txEl>
                                              <p:pRg st="1" end="1"/>
                                            </p:txEl>
                                          </p:spTgt>
                                        </p:tgtEl>
                                        <p:attrNameLst>
                                          <p:attrName>style.visibility</p:attrName>
                                        </p:attrNameLst>
                                      </p:cBhvr>
                                      <p:to>
                                        <p:strVal val="visible"/>
                                      </p:to>
                                    </p:set>
                                    <p:anim calcmode="lin" valueType="num">
                                      <p:cBhvr additive="base">
                                        <p:cTn id="17" dur="1000"/>
                                        <p:tgtEl>
                                          <p:spTgt spid="109">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09">
                                            <p:txEl>
                                              <p:pRg st="2" end="2"/>
                                            </p:txEl>
                                          </p:spTgt>
                                        </p:tgtEl>
                                        <p:attrNameLst>
                                          <p:attrName>style.visibility</p:attrName>
                                        </p:attrNameLst>
                                      </p:cBhvr>
                                      <p:to>
                                        <p:strVal val="visible"/>
                                      </p:to>
                                    </p:set>
                                    <p:anim calcmode="lin" valueType="num">
                                      <p:cBhvr additive="base">
                                        <p:cTn id="22" dur="1000"/>
                                        <p:tgtEl>
                                          <p:spTgt spid="109">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09">
                                            <p:txEl>
                                              <p:pRg st="3" end="3"/>
                                            </p:txEl>
                                          </p:spTgt>
                                        </p:tgtEl>
                                        <p:attrNameLst>
                                          <p:attrName>style.visibility</p:attrName>
                                        </p:attrNameLst>
                                      </p:cBhvr>
                                      <p:to>
                                        <p:strVal val="visible"/>
                                      </p:to>
                                    </p:set>
                                    <p:anim calcmode="lin" valueType="num">
                                      <p:cBhvr additive="base">
                                        <p:cTn id="27" dur="1000"/>
                                        <p:tgtEl>
                                          <p:spTgt spid="109">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09">
                                            <p:txEl>
                                              <p:pRg st="4" end="4"/>
                                            </p:txEl>
                                          </p:spTgt>
                                        </p:tgtEl>
                                        <p:attrNameLst>
                                          <p:attrName>style.visibility</p:attrName>
                                        </p:attrNameLst>
                                      </p:cBhvr>
                                      <p:to>
                                        <p:strVal val="visible"/>
                                      </p:to>
                                    </p:set>
                                    <p:anim calcmode="lin" valueType="num">
                                      <p:cBhvr additive="base">
                                        <p:cTn id="32" dur="1000"/>
                                        <p:tgtEl>
                                          <p:spTgt spid="109">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09">
                                            <p:txEl>
                                              <p:pRg st="5" end="5"/>
                                            </p:txEl>
                                          </p:spTgt>
                                        </p:tgtEl>
                                        <p:attrNameLst>
                                          <p:attrName>style.visibility</p:attrName>
                                        </p:attrNameLst>
                                      </p:cBhvr>
                                      <p:to>
                                        <p:strVal val="visible"/>
                                      </p:to>
                                    </p:set>
                                    <p:anim calcmode="lin" valueType="num">
                                      <p:cBhvr additive="base">
                                        <p:cTn id="37" dur="1000"/>
                                        <p:tgtEl>
                                          <p:spTgt spid="109">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110">
                                            <p:txEl>
                                              <p:pRg st="0" end="0"/>
                                            </p:txEl>
                                          </p:spTgt>
                                        </p:tgtEl>
                                        <p:attrNameLst>
                                          <p:attrName>style.visibility</p:attrName>
                                        </p:attrNameLst>
                                      </p:cBhvr>
                                      <p:to>
                                        <p:strVal val="visible"/>
                                      </p:to>
                                    </p:set>
                                    <p:anim calcmode="lin" valueType="num">
                                      <p:cBhvr additive="base">
                                        <p:cTn id="42" dur="500"/>
                                        <p:tgtEl>
                                          <p:spTgt spid="110">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110">
                                            <p:txEl>
                                              <p:pRg st="1" end="1"/>
                                            </p:txEl>
                                          </p:spTgt>
                                        </p:tgtEl>
                                        <p:attrNameLst>
                                          <p:attrName>style.visibility</p:attrName>
                                        </p:attrNameLst>
                                      </p:cBhvr>
                                      <p:to>
                                        <p:strVal val="visible"/>
                                      </p:to>
                                    </p:set>
                                    <p:anim calcmode="lin" valueType="num">
                                      <p:cBhvr additive="base">
                                        <p:cTn id="47" dur="500"/>
                                        <p:tgtEl>
                                          <p:spTgt spid="110">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110">
                                            <p:txEl>
                                              <p:pRg st="2" end="2"/>
                                            </p:txEl>
                                          </p:spTgt>
                                        </p:tgtEl>
                                        <p:attrNameLst>
                                          <p:attrName>style.visibility</p:attrName>
                                        </p:attrNameLst>
                                      </p:cBhvr>
                                      <p:to>
                                        <p:strVal val="visible"/>
                                      </p:to>
                                    </p:set>
                                    <p:anim calcmode="lin" valueType="num">
                                      <p:cBhvr additive="base">
                                        <p:cTn id="52" dur="500"/>
                                        <p:tgtEl>
                                          <p:spTgt spid="110">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110">
                                            <p:txEl>
                                              <p:pRg st="3" end="3"/>
                                            </p:txEl>
                                          </p:spTgt>
                                        </p:tgtEl>
                                        <p:attrNameLst>
                                          <p:attrName>style.visibility</p:attrName>
                                        </p:attrNameLst>
                                      </p:cBhvr>
                                      <p:to>
                                        <p:strVal val="visible"/>
                                      </p:to>
                                    </p:set>
                                    <p:anim calcmode="lin" valueType="num">
                                      <p:cBhvr additive="base">
                                        <p:cTn id="57" dur="500"/>
                                        <p:tgtEl>
                                          <p:spTgt spid="110">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nodeType="clickEffect">
                                  <p:stCondLst>
                                    <p:cond delay="0"/>
                                  </p:stCondLst>
                                  <p:childTnLst>
                                    <p:set>
                                      <p:cBhvr>
                                        <p:cTn id="61" dur="1" fill="hold">
                                          <p:stCondLst>
                                            <p:cond delay="0"/>
                                          </p:stCondLst>
                                        </p:cTn>
                                        <p:tgtEl>
                                          <p:spTgt spid="110">
                                            <p:txEl>
                                              <p:pRg st="4" end="4"/>
                                            </p:txEl>
                                          </p:spTgt>
                                        </p:tgtEl>
                                        <p:attrNameLst>
                                          <p:attrName>style.visibility</p:attrName>
                                        </p:attrNameLst>
                                      </p:cBhvr>
                                      <p:to>
                                        <p:strVal val="visible"/>
                                      </p:to>
                                    </p:set>
                                    <p:anim calcmode="lin" valueType="num">
                                      <p:cBhvr additive="base">
                                        <p:cTn id="62" dur="500"/>
                                        <p:tgtEl>
                                          <p:spTgt spid="110">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110">
                                            <p:txEl>
                                              <p:pRg st="5" end="5"/>
                                            </p:txEl>
                                          </p:spTgt>
                                        </p:tgtEl>
                                        <p:attrNameLst>
                                          <p:attrName>style.visibility</p:attrName>
                                        </p:attrNameLst>
                                      </p:cBhvr>
                                      <p:to>
                                        <p:strVal val="visible"/>
                                      </p:to>
                                    </p:set>
                                    <p:anim calcmode="lin" valueType="num">
                                      <p:cBhvr additive="base">
                                        <p:cTn id="67" dur="500"/>
                                        <p:tgtEl>
                                          <p:spTgt spid="110">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0" y="277812"/>
            <a:ext cx="9144000" cy="1139825"/>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dk2"/>
              </a:buClr>
              <a:buSzPct val="25000"/>
              <a:buFont typeface="Erica One"/>
              <a:buNone/>
            </a:pPr>
            <a:r>
              <a:rPr lang="en-US" sz="3800" b="0" i="0" u="none" strike="noStrike" cap="none">
                <a:solidFill>
                  <a:schemeClr val="dk2"/>
                </a:solidFill>
                <a:latin typeface="Erica One"/>
                <a:ea typeface="Erica One"/>
                <a:cs typeface="Erica One"/>
                <a:sym typeface="Erica One"/>
              </a:rPr>
              <a:t>Factors Affecting Career Choices</a:t>
            </a:r>
          </a:p>
        </p:txBody>
      </p:sp>
      <p:sp>
        <p:nvSpPr>
          <p:cNvPr id="117" name="Shape 117"/>
          <p:cNvSpPr txBox="1">
            <a:spLocks noGrp="1"/>
          </p:cNvSpPr>
          <p:nvPr>
            <p:ph type="body" idx="1"/>
          </p:nvPr>
        </p:nvSpPr>
        <p:spPr>
          <a:xfrm>
            <a:off x="332825" y="1417625"/>
            <a:ext cx="4032300" cy="4530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79999"/>
              <a:buFont typeface="Noto Sans Symbols"/>
              <a:buChar char="●"/>
            </a:pPr>
            <a:r>
              <a:rPr lang="en-US" sz="3600" b="0" i="0" u="none" strike="noStrike" cap="none">
                <a:solidFill>
                  <a:schemeClr val="dk2"/>
                </a:solidFill>
                <a:latin typeface="Balthazar"/>
                <a:ea typeface="Balthazar"/>
                <a:cs typeface="Balthazar"/>
                <a:sym typeface="Balthazar"/>
              </a:rPr>
              <a:t>Interests</a:t>
            </a:r>
          </a:p>
          <a:p>
            <a:pPr marL="342900" marR="0" lvl="0" indent="-342900" algn="l" rtl="0">
              <a:lnSpc>
                <a:spcPct val="100000"/>
              </a:lnSpc>
              <a:spcBef>
                <a:spcPts val="720"/>
              </a:spcBef>
              <a:spcAft>
                <a:spcPts val="0"/>
              </a:spcAft>
              <a:buClr>
                <a:schemeClr val="hlink"/>
              </a:buClr>
              <a:buSzPct val="79999"/>
              <a:buFont typeface="Noto Sans Symbols"/>
              <a:buChar char="●"/>
            </a:pPr>
            <a:r>
              <a:rPr lang="en-US" sz="3600" b="0" i="0" u="none" strike="noStrike" cap="none">
                <a:solidFill>
                  <a:schemeClr val="dk2"/>
                </a:solidFill>
                <a:latin typeface="Balthazar"/>
                <a:ea typeface="Balthazar"/>
                <a:cs typeface="Balthazar"/>
                <a:sym typeface="Balthazar"/>
              </a:rPr>
              <a:t>Skills</a:t>
            </a:r>
          </a:p>
          <a:p>
            <a:pPr marL="342900" marR="0" lvl="0" indent="-342900" algn="l" rtl="0">
              <a:lnSpc>
                <a:spcPct val="100000"/>
              </a:lnSpc>
              <a:spcBef>
                <a:spcPts val="720"/>
              </a:spcBef>
              <a:spcAft>
                <a:spcPts val="0"/>
              </a:spcAft>
              <a:buClr>
                <a:schemeClr val="hlink"/>
              </a:buClr>
              <a:buSzPct val="79999"/>
              <a:buFont typeface="Noto Sans Symbols"/>
              <a:buChar char="●"/>
            </a:pPr>
            <a:r>
              <a:rPr lang="en-US" sz="3600" b="0" i="0" u="none" strike="noStrike" cap="none">
                <a:solidFill>
                  <a:schemeClr val="dk2"/>
                </a:solidFill>
                <a:latin typeface="Balthazar"/>
                <a:ea typeface="Balthazar"/>
                <a:cs typeface="Balthazar"/>
                <a:sym typeface="Balthazar"/>
              </a:rPr>
              <a:t>Aptitudes</a:t>
            </a:r>
          </a:p>
          <a:p>
            <a:pPr marL="342900" marR="0" lvl="0" indent="-342900" algn="l" rtl="0">
              <a:lnSpc>
                <a:spcPct val="100000"/>
              </a:lnSpc>
              <a:spcBef>
                <a:spcPts val="720"/>
              </a:spcBef>
              <a:spcAft>
                <a:spcPts val="0"/>
              </a:spcAft>
              <a:buClr>
                <a:schemeClr val="hlink"/>
              </a:buClr>
              <a:buSzPct val="79999"/>
              <a:buFont typeface="Noto Sans Symbols"/>
              <a:buChar char="●"/>
            </a:pPr>
            <a:r>
              <a:rPr lang="en-US" sz="3600" b="0" i="0" u="none" strike="noStrike" cap="none">
                <a:solidFill>
                  <a:schemeClr val="dk2"/>
                </a:solidFill>
                <a:latin typeface="Balthazar"/>
                <a:ea typeface="Balthazar"/>
                <a:cs typeface="Balthazar"/>
                <a:sym typeface="Balthazar"/>
              </a:rPr>
              <a:t>People skills</a:t>
            </a:r>
          </a:p>
          <a:p>
            <a:pPr marL="342900" marR="0" lvl="0" indent="-342900" algn="l" rtl="0">
              <a:lnSpc>
                <a:spcPct val="100000"/>
              </a:lnSpc>
              <a:spcBef>
                <a:spcPts val="720"/>
              </a:spcBef>
              <a:spcAft>
                <a:spcPts val="0"/>
              </a:spcAft>
              <a:buClr>
                <a:schemeClr val="hlink"/>
              </a:buClr>
              <a:buSzPct val="79999"/>
              <a:buFont typeface="Noto Sans Symbols"/>
              <a:buChar char="●"/>
            </a:pPr>
            <a:r>
              <a:rPr lang="en-US" sz="3600" b="0" i="0" u="none" strike="noStrike" cap="none">
                <a:solidFill>
                  <a:schemeClr val="dk2"/>
                </a:solidFill>
                <a:latin typeface="Balthazar"/>
                <a:ea typeface="Balthazar"/>
                <a:cs typeface="Balthazar"/>
                <a:sym typeface="Balthazar"/>
              </a:rPr>
              <a:t>Experience</a:t>
            </a:r>
          </a:p>
          <a:p>
            <a:pPr marL="342900" marR="0" lvl="0" indent="-342900" algn="l" rtl="0">
              <a:lnSpc>
                <a:spcPct val="100000"/>
              </a:lnSpc>
              <a:spcBef>
                <a:spcPts val="720"/>
              </a:spcBef>
              <a:spcAft>
                <a:spcPts val="0"/>
              </a:spcAft>
              <a:buClr>
                <a:schemeClr val="hlink"/>
              </a:buClr>
              <a:buSzPct val="79999"/>
              <a:buFont typeface="Noto Sans Symbols"/>
              <a:buChar char="●"/>
            </a:pPr>
            <a:r>
              <a:rPr lang="en-US" sz="3600" b="0" i="0" u="none" strike="noStrike" cap="none">
                <a:solidFill>
                  <a:schemeClr val="dk2"/>
                </a:solidFill>
                <a:latin typeface="Balthazar"/>
                <a:ea typeface="Balthazar"/>
                <a:cs typeface="Balthazar"/>
                <a:sym typeface="Balthazar"/>
              </a:rPr>
              <a:t>Family traditions</a:t>
            </a:r>
          </a:p>
          <a:p>
            <a:pPr marL="342900" marR="0" lvl="0" indent="-342900" algn="l" rtl="0">
              <a:lnSpc>
                <a:spcPct val="100000"/>
              </a:lnSpc>
              <a:spcBef>
                <a:spcPts val="720"/>
              </a:spcBef>
              <a:spcAft>
                <a:spcPts val="0"/>
              </a:spcAft>
              <a:buClr>
                <a:schemeClr val="hlink"/>
              </a:buClr>
              <a:buSzPct val="79999"/>
              <a:buFont typeface="Noto Sans Symbols"/>
              <a:buNone/>
            </a:pPr>
            <a:endParaRPr sz="3600" b="0" i="0" u="none" strike="noStrike" cap="none">
              <a:solidFill>
                <a:schemeClr val="dk2"/>
              </a:solidFill>
              <a:latin typeface="Balthazar"/>
              <a:ea typeface="Balthazar"/>
              <a:cs typeface="Balthazar"/>
              <a:sym typeface="Balthazar"/>
            </a:endParaRPr>
          </a:p>
          <a:p>
            <a:pPr marL="342900" marR="0" lvl="0" indent="-342900" algn="l" rtl="0">
              <a:spcBef>
                <a:spcPts val="720"/>
              </a:spcBef>
              <a:spcAft>
                <a:spcPts val="0"/>
              </a:spcAft>
              <a:buClr>
                <a:schemeClr val="hlink"/>
              </a:buClr>
              <a:buSzPct val="79999"/>
              <a:buFont typeface="Noto Sans Symbols"/>
              <a:buNone/>
            </a:pPr>
            <a:endParaRPr sz="3600" b="0" i="0" u="none" strike="noStrike" cap="none">
              <a:solidFill>
                <a:schemeClr val="dk2"/>
              </a:solidFill>
              <a:latin typeface="Balthazar"/>
              <a:ea typeface="Balthazar"/>
              <a:cs typeface="Balthazar"/>
              <a:sym typeface="Balthazar"/>
            </a:endParaRPr>
          </a:p>
        </p:txBody>
      </p:sp>
      <p:sp>
        <p:nvSpPr>
          <p:cNvPr id="118" name="Shape 118"/>
          <p:cNvSpPr txBox="1">
            <a:spLocks noGrp="1"/>
          </p:cNvSpPr>
          <p:nvPr>
            <p:ph type="body" idx="1"/>
          </p:nvPr>
        </p:nvSpPr>
        <p:spPr>
          <a:xfrm>
            <a:off x="4365075" y="1605250"/>
            <a:ext cx="4032300" cy="45306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hlink"/>
              </a:buClr>
              <a:buSzPct val="79999"/>
              <a:buFont typeface="Noto Sans Symbols"/>
              <a:buChar char="●"/>
            </a:pPr>
            <a:r>
              <a:rPr lang="en-US" sz="3600" b="0" i="0" u="none" strike="noStrike" cap="none">
                <a:solidFill>
                  <a:schemeClr val="dk2"/>
                </a:solidFill>
                <a:latin typeface="Balthazar"/>
                <a:ea typeface="Balthazar"/>
                <a:cs typeface="Balthazar"/>
                <a:sym typeface="Balthazar"/>
              </a:rPr>
              <a:t>Personality</a:t>
            </a:r>
          </a:p>
          <a:p>
            <a:pPr marL="342900" marR="0" lvl="0" indent="-342900" algn="l" rtl="0">
              <a:lnSpc>
                <a:spcPct val="90000"/>
              </a:lnSpc>
              <a:spcBef>
                <a:spcPts val="720"/>
              </a:spcBef>
              <a:spcAft>
                <a:spcPts val="0"/>
              </a:spcAft>
              <a:buClr>
                <a:schemeClr val="hlink"/>
              </a:buClr>
              <a:buSzPct val="79999"/>
              <a:buFont typeface="Noto Sans Symbols"/>
              <a:buChar char="●"/>
            </a:pPr>
            <a:r>
              <a:rPr lang="en-US" sz="3600" b="0" i="0" u="none" strike="noStrike" cap="none">
                <a:solidFill>
                  <a:schemeClr val="dk2"/>
                </a:solidFill>
                <a:latin typeface="Balthazar"/>
                <a:ea typeface="Balthazar"/>
                <a:cs typeface="Balthazar"/>
                <a:sym typeface="Balthazar"/>
              </a:rPr>
              <a:t>Life goals and work values</a:t>
            </a:r>
          </a:p>
        </p:txBody>
      </p:sp>
      <p:pic>
        <p:nvPicPr>
          <p:cNvPr id="119" name="Shape 119" descr="MCj03980970000[1]"/>
          <p:cNvPicPr preferRelativeResize="0"/>
          <p:nvPr/>
        </p:nvPicPr>
        <p:blipFill rotWithShape="1">
          <a:blip r:embed="rId3">
            <a:alphaModFix/>
          </a:blip>
          <a:srcRect/>
          <a:stretch/>
        </p:blipFill>
        <p:spPr>
          <a:xfrm>
            <a:off x="7334250" y="5257800"/>
            <a:ext cx="1809750" cy="1449386"/>
          </a:xfrm>
          <a:prstGeom prst="rect">
            <a:avLst/>
          </a:prstGeom>
          <a:noFill/>
          <a:ln>
            <a:noFill/>
          </a:ln>
        </p:spPr>
      </p:pic>
      <p:pic>
        <p:nvPicPr>
          <p:cNvPr id="120" name="Shape 120" descr="MCPE01320_0000[1]"/>
          <p:cNvPicPr preferRelativeResize="0"/>
          <p:nvPr/>
        </p:nvPicPr>
        <p:blipFill rotWithShape="1">
          <a:blip r:embed="rId4">
            <a:alphaModFix/>
          </a:blip>
          <a:srcRect/>
          <a:stretch/>
        </p:blipFill>
        <p:spPr>
          <a:xfrm>
            <a:off x="5257800" y="3886200"/>
            <a:ext cx="1887537" cy="1585912"/>
          </a:xfrm>
          <a:prstGeom prst="rect">
            <a:avLst/>
          </a:prstGeom>
          <a:noFill/>
          <a:ln>
            <a:noFill/>
          </a:ln>
        </p:spPr>
      </p:pic>
      <p:pic>
        <p:nvPicPr>
          <p:cNvPr id="121" name="Shape 121" descr="j0281820"/>
          <p:cNvPicPr preferRelativeResize="0"/>
          <p:nvPr/>
        </p:nvPicPr>
        <p:blipFill rotWithShape="1">
          <a:blip r:embed="rId5">
            <a:alphaModFix/>
          </a:blip>
          <a:srcRect/>
          <a:stretch/>
        </p:blipFill>
        <p:spPr>
          <a:xfrm>
            <a:off x="3243025" y="4815775"/>
            <a:ext cx="1746300" cy="1824000"/>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7">
                                            <p:txEl>
                                              <p:pRg st="0" end="0"/>
                                            </p:txEl>
                                          </p:spTgt>
                                        </p:tgtEl>
                                        <p:attrNameLst>
                                          <p:attrName>style.visibility</p:attrName>
                                        </p:attrNameLst>
                                      </p:cBhvr>
                                      <p:to>
                                        <p:strVal val="visible"/>
                                      </p:to>
                                    </p:set>
                                    <p:animEffect transition="in" filter="fade">
                                      <p:cBhvr>
                                        <p:cTn id="12" dur="1000"/>
                                        <p:tgtEl>
                                          <p:spTgt spid="1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7">
                                            <p:txEl>
                                              <p:pRg st="1" end="1"/>
                                            </p:txEl>
                                          </p:spTgt>
                                        </p:tgtEl>
                                        <p:attrNameLst>
                                          <p:attrName>style.visibility</p:attrName>
                                        </p:attrNameLst>
                                      </p:cBhvr>
                                      <p:to>
                                        <p:strVal val="visible"/>
                                      </p:to>
                                    </p:set>
                                    <p:animEffect transition="in" filter="fade">
                                      <p:cBhvr>
                                        <p:cTn id="17" dur="1000"/>
                                        <p:tgtEl>
                                          <p:spTgt spid="11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7">
                                            <p:txEl>
                                              <p:pRg st="2" end="2"/>
                                            </p:txEl>
                                          </p:spTgt>
                                        </p:tgtEl>
                                        <p:attrNameLst>
                                          <p:attrName>style.visibility</p:attrName>
                                        </p:attrNameLst>
                                      </p:cBhvr>
                                      <p:to>
                                        <p:strVal val="visible"/>
                                      </p:to>
                                    </p:set>
                                    <p:animEffect transition="in" filter="fade">
                                      <p:cBhvr>
                                        <p:cTn id="22" dur="1000"/>
                                        <p:tgtEl>
                                          <p:spTgt spid="11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7">
                                            <p:txEl>
                                              <p:pRg st="3" end="3"/>
                                            </p:txEl>
                                          </p:spTgt>
                                        </p:tgtEl>
                                        <p:attrNameLst>
                                          <p:attrName>style.visibility</p:attrName>
                                        </p:attrNameLst>
                                      </p:cBhvr>
                                      <p:to>
                                        <p:strVal val="visible"/>
                                      </p:to>
                                    </p:set>
                                    <p:animEffect transition="in" filter="fade">
                                      <p:cBhvr>
                                        <p:cTn id="27" dur="1000"/>
                                        <p:tgtEl>
                                          <p:spTgt spid="11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7">
                                            <p:txEl>
                                              <p:pRg st="4" end="4"/>
                                            </p:txEl>
                                          </p:spTgt>
                                        </p:tgtEl>
                                        <p:attrNameLst>
                                          <p:attrName>style.visibility</p:attrName>
                                        </p:attrNameLst>
                                      </p:cBhvr>
                                      <p:to>
                                        <p:strVal val="visible"/>
                                      </p:to>
                                    </p:set>
                                    <p:animEffect transition="in" filter="fade">
                                      <p:cBhvr>
                                        <p:cTn id="32" dur="1000"/>
                                        <p:tgtEl>
                                          <p:spTgt spid="11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7">
                                            <p:txEl>
                                              <p:pRg st="5" end="5"/>
                                            </p:txEl>
                                          </p:spTgt>
                                        </p:tgtEl>
                                        <p:attrNameLst>
                                          <p:attrName>style.visibility</p:attrName>
                                        </p:attrNameLst>
                                      </p:cBhvr>
                                      <p:to>
                                        <p:strVal val="visible"/>
                                      </p:to>
                                    </p:set>
                                    <p:animEffect transition="in" filter="fade">
                                      <p:cBhvr>
                                        <p:cTn id="37" dur="1000"/>
                                        <p:tgtEl>
                                          <p:spTgt spid="11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7">
                                            <p:txEl>
                                              <p:pRg st="6" end="6"/>
                                            </p:txEl>
                                          </p:spTgt>
                                        </p:tgtEl>
                                        <p:attrNameLst>
                                          <p:attrName>style.visibility</p:attrName>
                                        </p:attrNameLst>
                                      </p:cBhvr>
                                      <p:to>
                                        <p:strVal val="visible"/>
                                      </p:to>
                                    </p:set>
                                    <p:animEffect transition="in" filter="fade">
                                      <p:cBhvr>
                                        <p:cTn id="42" dur="1000"/>
                                        <p:tgtEl>
                                          <p:spTgt spid="11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7">
                                            <p:txEl>
                                              <p:pRg st="7" end="7"/>
                                            </p:txEl>
                                          </p:spTgt>
                                        </p:tgtEl>
                                        <p:attrNameLst>
                                          <p:attrName>style.visibility</p:attrName>
                                        </p:attrNameLst>
                                      </p:cBhvr>
                                      <p:to>
                                        <p:strVal val="visible"/>
                                      </p:to>
                                    </p:set>
                                    <p:animEffect transition="in" filter="fade">
                                      <p:cBhvr>
                                        <p:cTn id="47" dur="1000"/>
                                        <p:tgtEl>
                                          <p:spTgt spid="117">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8">
                                            <p:txEl>
                                              <p:pRg st="0" end="0"/>
                                            </p:txEl>
                                          </p:spTgt>
                                        </p:tgtEl>
                                        <p:attrNameLst>
                                          <p:attrName>style.visibility</p:attrName>
                                        </p:attrNameLst>
                                      </p:cBhvr>
                                      <p:to>
                                        <p:strVal val="visible"/>
                                      </p:to>
                                    </p:set>
                                    <p:animEffect transition="in" filter="fade">
                                      <p:cBhvr>
                                        <p:cTn id="52" dur="1000"/>
                                        <p:tgtEl>
                                          <p:spTgt spid="118">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18">
                                            <p:txEl>
                                              <p:pRg st="1" end="1"/>
                                            </p:txEl>
                                          </p:spTgt>
                                        </p:tgtEl>
                                        <p:attrNameLst>
                                          <p:attrName>style.visibility</p:attrName>
                                        </p:attrNameLst>
                                      </p:cBhvr>
                                      <p:to>
                                        <p:strVal val="visible"/>
                                      </p:to>
                                    </p:set>
                                    <p:animEffect transition="in" filter="fade">
                                      <p:cBhvr>
                                        <p:cTn id="57" dur="1000"/>
                                        <p:tgtEl>
                                          <p:spTgt spid="1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1066800" y="228600"/>
            <a:ext cx="7010400" cy="639762"/>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dk2"/>
              </a:buClr>
              <a:buSzPct val="25000"/>
              <a:buFont typeface="Erica One"/>
              <a:buNone/>
            </a:pPr>
            <a:r>
              <a:rPr lang="en-US" sz="3800" b="0" i="0" u="none" strike="noStrike" cap="none">
                <a:solidFill>
                  <a:schemeClr val="dk2"/>
                </a:solidFill>
                <a:latin typeface="Erica One"/>
                <a:ea typeface="Erica One"/>
                <a:cs typeface="Erica One"/>
                <a:sym typeface="Erica One"/>
              </a:rPr>
              <a:t>Exploring Your Interests</a:t>
            </a:r>
          </a:p>
        </p:txBody>
      </p:sp>
      <p:sp>
        <p:nvSpPr>
          <p:cNvPr id="128" name="Shape 128"/>
          <p:cNvSpPr txBox="1">
            <a:spLocks noGrp="1"/>
          </p:cNvSpPr>
          <p:nvPr>
            <p:ph type="body" idx="1"/>
          </p:nvPr>
        </p:nvSpPr>
        <p:spPr>
          <a:xfrm>
            <a:off x="228600" y="914400"/>
            <a:ext cx="8686800" cy="792162"/>
          </a:xfrm>
          <a:prstGeom prst="rect">
            <a:avLst/>
          </a:prstGeom>
          <a:noFill/>
          <a:ln>
            <a:noFill/>
          </a:ln>
        </p:spPr>
        <p:txBody>
          <a:bodyPr lIns="91425" tIns="45700" rIns="91425" bIns="45700" anchor="t" anchorCtr="0">
            <a:noAutofit/>
          </a:bodyPr>
          <a:lstStyle/>
          <a:p>
            <a:pPr marL="342900" marR="0" lvl="0" indent="-342900" algn="ctr" rtl="0">
              <a:lnSpc>
                <a:spcPct val="90000"/>
              </a:lnSpc>
              <a:spcBef>
                <a:spcPts val="0"/>
              </a:spcBef>
              <a:spcAft>
                <a:spcPts val="0"/>
              </a:spcAft>
              <a:buClr>
                <a:schemeClr val="hlink"/>
              </a:buClr>
              <a:buSzPct val="25000"/>
              <a:buFont typeface="Noto Sans Symbols"/>
              <a:buNone/>
            </a:pPr>
            <a:r>
              <a:rPr lang="en-US" sz="2800" b="0" i="0" u="none" strike="noStrike" cap="none">
                <a:solidFill>
                  <a:srgbClr val="FF3300"/>
                </a:solidFill>
                <a:latin typeface="Carme"/>
                <a:ea typeface="Carme"/>
                <a:cs typeface="Carme"/>
                <a:sym typeface="Carme"/>
              </a:rPr>
              <a:t>Holland’s Hexagonal Model of Career Fields</a:t>
            </a:r>
          </a:p>
          <a:p>
            <a:pPr marL="342900" marR="0" lvl="0" indent="-342900" algn="l" rtl="0">
              <a:lnSpc>
                <a:spcPct val="90000"/>
              </a:lnSpc>
              <a:spcBef>
                <a:spcPts val="560"/>
              </a:spcBef>
              <a:spcAft>
                <a:spcPts val="0"/>
              </a:spcAft>
              <a:buClr>
                <a:schemeClr val="hlink"/>
              </a:buClr>
              <a:buSzPct val="80000"/>
              <a:buFont typeface="Noto Sans Symbols"/>
              <a:buNone/>
            </a:pPr>
            <a:endParaRPr sz="2800" b="0" i="0" u="none" strike="noStrike" cap="none">
              <a:solidFill>
                <a:schemeClr val="dk1"/>
              </a:solidFill>
              <a:latin typeface="Impact"/>
              <a:ea typeface="Impact"/>
              <a:cs typeface="Impact"/>
              <a:sym typeface="Impact"/>
            </a:endParaRPr>
          </a:p>
          <a:p>
            <a:pPr marL="342900" marR="0" lvl="0" indent="-342900" algn="l" rtl="0">
              <a:spcBef>
                <a:spcPts val="560"/>
              </a:spcBef>
              <a:spcAft>
                <a:spcPts val="0"/>
              </a:spcAft>
              <a:buClr>
                <a:schemeClr val="hlink"/>
              </a:buClr>
              <a:buSzPct val="80000"/>
              <a:buFont typeface="Noto Sans Symbols"/>
              <a:buNone/>
            </a:pPr>
            <a:endParaRPr sz="2800" b="0" i="0" u="none" strike="noStrike" cap="none">
              <a:solidFill>
                <a:schemeClr val="dk1"/>
              </a:solidFill>
              <a:latin typeface="Impact"/>
              <a:ea typeface="Impact"/>
              <a:cs typeface="Impact"/>
              <a:sym typeface="Impact"/>
            </a:endParaRPr>
          </a:p>
        </p:txBody>
      </p:sp>
      <p:sp>
        <p:nvSpPr>
          <p:cNvPr id="129" name="Shape 129"/>
          <p:cNvSpPr/>
          <p:nvPr/>
        </p:nvSpPr>
        <p:spPr>
          <a:xfrm>
            <a:off x="3581400" y="2895600"/>
            <a:ext cx="2225675" cy="1824036"/>
          </a:xfrm>
          <a:prstGeom prst="hexagon">
            <a:avLst>
              <a:gd name="adj" fmla="val 25000"/>
              <a:gd name="vf" fmla="val 115470"/>
            </a:avLst>
          </a:prstGeom>
          <a:solidFill>
            <a:srgbClr val="99CCFF"/>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130" name="Shape 130"/>
          <p:cNvSpPr txBox="1"/>
          <p:nvPr/>
        </p:nvSpPr>
        <p:spPr>
          <a:xfrm>
            <a:off x="5486400" y="2971800"/>
            <a:ext cx="190499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131" name="Shape 131"/>
          <p:cNvSpPr txBox="1"/>
          <p:nvPr/>
        </p:nvSpPr>
        <p:spPr>
          <a:xfrm>
            <a:off x="5029200" y="2362200"/>
            <a:ext cx="1752600"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mo"/>
              <a:buNone/>
            </a:pPr>
            <a:r>
              <a:rPr lang="en-US" sz="2000" b="1" i="0" u="none">
                <a:solidFill>
                  <a:schemeClr val="dk1"/>
                </a:solidFill>
                <a:latin typeface="Arimo"/>
                <a:ea typeface="Arimo"/>
                <a:cs typeface="Arimo"/>
                <a:sym typeface="Arimo"/>
              </a:rPr>
              <a:t>Investigative</a:t>
            </a:r>
          </a:p>
        </p:txBody>
      </p:sp>
      <p:sp>
        <p:nvSpPr>
          <p:cNvPr id="132" name="Shape 132"/>
          <p:cNvSpPr txBox="1"/>
          <p:nvPr/>
        </p:nvSpPr>
        <p:spPr>
          <a:xfrm>
            <a:off x="6553200" y="4343400"/>
            <a:ext cx="167639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133" name="Shape 133"/>
          <p:cNvSpPr txBox="1"/>
          <p:nvPr/>
        </p:nvSpPr>
        <p:spPr>
          <a:xfrm>
            <a:off x="5943600" y="3581400"/>
            <a:ext cx="1339850"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mo"/>
              <a:buNone/>
            </a:pPr>
            <a:r>
              <a:rPr lang="en-US" sz="2000" b="1" i="0" u="none">
                <a:solidFill>
                  <a:schemeClr val="dk1"/>
                </a:solidFill>
                <a:latin typeface="Arimo"/>
                <a:ea typeface="Arimo"/>
                <a:cs typeface="Arimo"/>
                <a:sym typeface="Arimo"/>
              </a:rPr>
              <a:t>Artistic</a:t>
            </a:r>
          </a:p>
        </p:txBody>
      </p:sp>
      <p:sp>
        <p:nvSpPr>
          <p:cNvPr id="134" name="Shape 134"/>
          <p:cNvSpPr txBox="1"/>
          <p:nvPr/>
        </p:nvSpPr>
        <p:spPr>
          <a:xfrm>
            <a:off x="5105400" y="4800600"/>
            <a:ext cx="1143000" cy="396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mo"/>
              <a:buNone/>
            </a:pPr>
            <a:r>
              <a:rPr lang="en-US" sz="2000" b="1" i="0" u="none">
                <a:solidFill>
                  <a:schemeClr val="dk1"/>
                </a:solidFill>
                <a:latin typeface="Arimo"/>
                <a:ea typeface="Arimo"/>
                <a:cs typeface="Arimo"/>
                <a:sym typeface="Arimo"/>
              </a:rPr>
              <a:t>Social</a:t>
            </a:r>
          </a:p>
        </p:txBody>
      </p:sp>
      <p:sp>
        <p:nvSpPr>
          <p:cNvPr id="135" name="Shape 135"/>
          <p:cNvSpPr txBox="1"/>
          <p:nvPr/>
        </p:nvSpPr>
        <p:spPr>
          <a:xfrm>
            <a:off x="3048000" y="2362200"/>
            <a:ext cx="1241425"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mo"/>
              <a:buNone/>
            </a:pPr>
            <a:r>
              <a:rPr lang="en-US" sz="2000" b="1" i="0" u="none">
                <a:solidFill>
                  <a:schemeClr val="dk1"/>
                </a:solidFill>
                <a:latin typeface="Arimo"/>
                <a:ea typeface="Arimo"/>
                <a:cs typeface="Arimo"/>
                <a:sym typeface="Arimo"/>
              </a:rPr>
              <a:t>Realistic</a:t>
            </a:r>
          </a:p>
        </p:txBody>
      </p:sp>
      <p:sp>
        <p:nvSpPr>
          <p:cNvPr id="136" name="Shape 136"/>
          <p:cNvSpPr txBox="1"/>
          <p:nvPr/>
        </p:nvSpPr>
        <p:spPr>
          <a:xfrm>
            <a:off x="1828800" y="3657600"/>
            <a:ext cx="1904999"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mo"/>
              <a:buNone/>
            </a:pPr>
            <a:r>
              <a:rPr lang="en-US" sz="2000" b="1" i="0" u="none">
                <a:solidFill>
                  <a:schemeClr val="dk1"/>
                </a:solidFill>
                <a:latin typeface="Arimo"/>
                <a:ea typeface="Arimo"/>
                <a:cs typeface="Arimo"/>
                <a:sym typeface="Arimo"/>
              </a:rPr>
              <a:t>Conventional</a:t>
            </a:r>
          </a:p>
        </p:txBody>
      </p:sp>
      <p:sp>
        <p:nvSpPr>
          <p:cNvPr id="137" name="Shape 137"/>
          <p:cNvSpPr txBox="1"/>
          <p:nvPr/>
        </p:nvSpPr>
        <p:spPr>
          <a:xfrm>
            <a:off x="2667000" y="4800600"/>
            <a:ext cx="1905000" cy="396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mo"/>
              <a:buNone/>
            </a:pPr>
            <a:r>
              <a:rPr lang="en-US" sz="2000" b="1" i="0" u="none">
                <a:solidFill>
                  <a:schemeClr val="dk1"/>
                </a:solidFill>
                <a:latin typeface="Arimo"/>
                <a:ea typeface="Arimo"/>
                <a:cs typeface="Arimo"/>
                <a:sym typeface="Arimo"/>
              </a:rPr>
              <a:t>Enterprising</a:t>
            </a:r>
          </a:p>
        </p:txBody>
      </p:sp>
      <p:pic>
        <p:nvPicPr>
          <p:cNvPr id="138" name="Shape 138"/>
          <p:cNvPicPr preferRelativeResize="0"/>
          <p:nvPr/>
        </p:nvPicPr>
        <p:blipFill rotWithShape="1">
          <a:blip r:embed="rId3">
            <a:alphaModFix/>
          </a:blip>
          <a:srcRect/>
          <a:stretch/>
        </p:blipFill>
        <p:spPr>
          <a:xfrm>
            <a:off x="7010400" y="2819400"/>
            <a:ext cx="1647824" cy="1733549"/>
          </a:xfrm>
          <a:prstGeom prst="rect">
            <a:avLst/>
          </a:prstGeom>
          <a:noFill/>
          <a:ln>
            <a:noFill/>
          </a:ln>
        </p:spPr>
      </p:pic>
      <p:pic>
        <p:nvPicPr>
          <p:cNvPr id="139" name="Shape 139"/>
          <p:cNvPicPr preferRelativeResize="0"/>
          <p:nvPr/>
        </p:nvPicPr>
        <p:blipFill rotWithShape="1">
          <a:blip r:embed="rId4">
            <a:alphaModFix/>
          </a:blip>
          <a:srcRect/>
          <a:stretch/>
        </p:blipFill>
        <p:spPr>
          <a:xfrm>
            <a:off x="602725" y="4648200"/>
            <a:ext cx="1790700" cy="1622400"/>
          </a:xfrm>
          <a:prstGeom prst="rect">
            <a:avLst/>
          </a:prstGeom>
          <a:noFill/>
          <a:ln>
            <a:noFill/>
          </a:ln>
        </p:spPr>
      </p:pic>
      <p:pic>
        <p:nvPicPr>
          <p:cNvPr id="140" name="Shape 140"/>
          <p:cNvPicPr preferRelativeResize="0"/>
          <p:nvPr/>
        </p:nvPicPr>
        <p:blipFill rotWithShape="1">
          <a:blip r:embed="rId5">
            <a:alphaModFix/>
          </a:blip>
          <a:srcRect/>
          <a:stretch/>
        </p:blipFill>
        <p:spPr>
          <a:xfrm>
            <a:off x="1523650" y="1535075"/>
            <a:ext cx="1403400" cy="1681200"/>
          </a:xfrm>
          <a:prstGeom prst="rect">
            <a:avLst/>
          </a:prstGeom>
          <a:noFill/>
          <a:ln>
            <a:noFill/>
          </a:ln>
        </p:spPr>
      </p:pic>
      <p:pic>
        <p:nvPicPr>
          <p:cNvPr id="141" name="Shape 141"/>
          <p:cNvPicPr preferRelativeResize="0"/>
          <p:nvPr/>
        </p:nvPicPr>
        <p:blipFill rotWithShape="1">
          <a:blip r:embed="rId6">
            <a:alphaModFix/>
          </a:blip>
          <a:srcRect/>
          <a:stretch/>
        </p:blipFill>
        <p:spPr>
          <a:xfrm>
            <a:off x="6781800" y="1600200"/>
            <a:ext cx="1600199" cy="1098550"/>
          </a:xfrm>
          <a:prstGeom prst="rect">
            <a:avLst/>
          </a:prstGeom>
          <a:noFill/>
          <a:ln>
            <a:noFill/>
          </a:ln>
        </p:spPr>
      </p:pic>
      <p:sp>
        <p:nvSpPr>
          <p:cNvPr id="142" name="Shape 142"/>
          <p:cNvSpPr/>
          <p:nvPr/>
        </p:nvSpPr>
        <p:spPr>
          <a:xfrm>
            <a:off x="3986562" y="3214587"/>
            <a:ext cx="1507135" cy="1282895"/>
          </a:xfrm>
          <a:prstGeom prst="rect">
            <a:avLst/>
          </a:prstGeom>
        </p:spPr>
        <p:txBody>
          <a:bodyPr>
            <a:prstTxWarp prst="textPlain">
              <a:avLst/>
            </a:prstTxWarp>
          </a:bodyPr>
          <a:lstStyle/>
          <a:p>
            <a:pPr lvl="0" algn="l"/>
            <a:r>
              <a:rPr b="0" i="0">
                <a:ln w="9525" cap="flat" cmpd="sng">
                  <a:solidFill>
                    <a:srgbClr val="000000"/>
                  </a:solidFill>
                  <a:prstDash val="solid"/>
                  <a:miter/>
                  <a:headEnd type="none" w="med" len="med"/>
                  <a:tailEnd type="none" w="med" len="med"/>
                </a:ln>
                <a:solidFill>
                  <a:srgbClr val="000000"/>
                </a:solidFill>
                <a:latin typeface="Arial"/>
              </a:rPr>
              <a:t>Where are you?</a:t>
            </a:r>
          </a:p>
        </p:txBody>
      </p:sp>
      <p:pic>
        <p:nvPicPr>
          <p:cNvPr id="143" name="Shape 143"/>
          <p:cNvPicPr preferRelativeResize="0"/>
          <p:nvPr/>
        </p:nvPicPr>
        <p:blipFill rotWithShape="1">
          <a:blip r:embed="rId7">
            <a:alphaModFix/>
          </a:blip>
          <a:srcRect/>
          <a:stretch/>
        </p:blipFill>
        <p:spPr>
          <a:xfrm>
            <a:off x="6248400" y="4724400"/>
            <a:ext cx="1509711" cy="1809750"/>
          </a:xfrm>
          <a:prstGeom prst="rect">
            <a:avLst/>
          </a:prstGeom>
          <a:noFill/>
          <a:ln>
            <a:noFill/>
          </a:ln>
        </p:spPr>
      </p:pic>
      <p:pic>
        <p:nvPicPr>
          <p:cNvPr id="144" name="Shape 144"/>
          <p:cNvPicPr preferRelativeResize="0"/>
          <p:nvPr/>
        </p:nvPicPr>
        <p:blipFill rotWithShape="1">
          <a:blip r:embed="rId8">
            <a:alphaModFix/>
          </a:blip>
          <a:srcRect/>
          <a:stretch/>
        </p:blipFill>
        <p:spPr>
          <a:xfrm>
            <a:off x="304800" y="2971800"/>
            <a:ext cx="1371599" cy="1309686"/>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500"/>
                                        <p:tgtEl>
                                          <p:spTgt spid="1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8">
                                            <p:txEl>
                                              <p:pRg st="0" end="0"/>
                                            </p:txEl>
                                          </p:spTgt>
                                        </p:tgtEl>
                                        <p:attrNameLst>
                                          <p:attrName>style.visibility</p:attrName>
                                        </p:attrNameLst>
                                      </p:cBhvr>
                                      <p:to>
                                        <p:strVal val="visible"/>
                                      </p:to>
                                    </p:set>
                                    <p:animEffect transition="in" filter="fade">
                                      <p:cBhvr>
                                        <p:cTn id="12" dur="500"/>
                                        <p:tgtEl>
                                          <p:spTgt spid="1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8">
                                            <p:txEl>
                                              <p:pRg st="1" end="1"/>
                                            </p:txEl>
                                          </p:spTgt>
                                        </p:tgtEl>
                                        <p:attrNameLst>
                                          <p:attrName>style.visibility</p:attrName>
                                        </p:attrNameLst>
                                      </p:cBhvr>
                                      <p:to>
                                        <p:strVal val="visible"/>
                                      </p:to>
                                    </p:set>
                                    <p:animEffect transition="in" filter="fade">
                                      <p:cBhvr>
                                        <p:cTn id="17" dur="500"/>
                                        <p:tgtEl>
                                          <p:spTgt spid="12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8">
                                            <p:txEl>
                                              <p:pRg st="2" end="2"/>
                                            </p:txEl>
                                          </p:spTgt>
                                        </p:tgtEl>
                                        <p:attrNameLst>
                                          <p:attrName>style.visibility</p:attrName>
                                        </p:attrNameLst>
                                      </p:cBhvr>
                                      <p:to>
                                        <p:strVal val="visible"/>
                                      </p:to>
                                    </p:set>
                                    <p:animEffect transition="in" filter="fade">
                                      <p:cBhvr>
                                        <p:cTn id="22" dur="500"/>
                                        <p:tgtEl>
                                          <p:spTgt spid="12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129"/>
                                        </p:tgtEl>
                                        <p:attrNameLst>
                                          <p:attrName>style.visibility</p:attrName>
                                        </p:attrNameLst>
                                      </p:cBhvr>
                                      <p:to>
                                        <p:strVal val="visible"/>
                                      </p:to>
                                    </p:set>
                                    <p:anim calcmode="lin" valueType="num">
                                      <p:cBhvr additive="base">
                                        <p:cTn id="27" dur="500"/>
                                        <p:tgtEl>
                                          <p:spTgt spid="129"/>
                                        </p:tgtEl>
                                        <p:attrNameLst>
                                          <p:attrName>ppt_w</p:attrName>
                                        </p:attrNameLst>
                                      </p:cBhvr>
                                      <p:tavLst>
                                        <p:tav tm="0">
                                          <p:val>
                                            <p:strVal val="0"/>
                                          </p:val>
                                        </p:tav>
                                        <p:tav tm="100000">
                                          <p:val>
                                            <p:strVal val="#ppt_w"/>
                                          </p:val>
                                        </p:tav>
                                      </p:tavLst>
                                    </p:anim>
                                    <p:anim calcmode="lin" valueType="num">
                                      <p:cBhvr additive="base">
                                        <p:cTn id="28" dur="500"/>
                                        <p:tgtEl>
                                          <p:spTgt spid="129"/>
                                        </p:tgtEl>
                                        <p:attrNameLst>
                                          <p:attrName>ppt_h</p:attrName>
                                        </p:attrNameLst>
                                      </p:cBhvr>
                                      <p:tavLst>
                                        <p:tav tm="0">
                                          <p:val>
                                            <p:str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1"/>
                                        </p:tgtEl>
                                        <p:attrNameLst>
                                          <p:attrName>style.visibility</p:attrName>
                                        </p:attrNameLst>
                                      </p:cBhvr>
                                      <p:to>
                                        <p:strVal val="visible"/>
                                      </p:to>
                                    </p:set>
                                    <p:animEffect transition="in" filter="fade">
                                      <p:cBhvr>
                                        <p:cTn id="33" dur="500"/>
                                        <p:tgtEl>
                                          <p:spTgt spid="131"/>
                                        </p:tgtEl>
                                      </p:cBhvr>
                                    </p:animEffect>
                                  </p:childTnLst>
                                </p:cTn>
                              </p:par>
                              <p:par>
                                <p:cTn id="34" presetID="10" presetClass="entr" presetSubtype="0" fill="hold" nodeType="withEffect">
                                  <p:stCondLst>
                                    <p:cond delay="0"/>
                                  </p:stCondLst>
                                  <p:childTnLst>
                                    <p:set>
                                      <p:cBhvr>
                                        <p:cTn id="35" dur="1" fill="hold">
                                          <p:stCondLst>
                                            <p:cond delay="0"/>
                                          </p:stCondLst>
                                        </p:cTn>
                                        <p:tgtEl>
                                          <p:spTgt spid="141"/>
                                        </p:tgtEl>
                                        <p:attrNameLst>
                                          <p:attrName>style.visibility</p:attrName>
                                        </p:attrNameLst>
                                      </p:cBhvr>
                                      <p:to>
                                        <p:strVal val="visible"/>
                                      </p:to>
                                    </p:set>
                                    <p:animEffect transition="in" filter="fade">
                                      <p:cBhvr>
                                        <p:cTn id="36" dur="500"/>
                                        <p:tgtEl>
                                          <p:spTgt spid="14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33"/>
                                        </p:tgtEl>
                                        <p:attrNameLst>
                                          <p:attrName>style.visibility</p:attrName>
                                        </p:attrNameLst>
                                      </p:cBhvr>
                                      <p:to>
                                        <p:strVal val="visible"/>
                                      </p:to>
                                    </p:set>
                                    <p:animEffect transition="in" filter="fade">
                                      <p:cBhvr>
                                        <p:cTn id="41" dur="500"/>
                                        <p:tgtEl>
                                          <p:spTgt spid="133"/>
                                        </p:tgtEl>
                                      </p:cBhvr>
                                    </p:animEffect>
                                  </p:childTnLst>
                                </p:cTn>
                              </p:par>
                              <p:par>
                                <p:cTn id="42" presetID="10" presetClass="entr" presetSubtype="0" fill="hold" nodeType="withEffect">
                                  <p:stCondLst>
                                    <p:cond delay="0"/>
                                  </p:stCondLst>
                                  <p:childTnLst>
                                    <p:set>
                                      <p:cBhvr>
                                        <p:cTn id="43" dur="1" fill="hold">
                                          <p:stCondLst>
                                            <p:cond delay="0"/>
                                          </p:stCondLst>
                                        </p:cTn>
                                        <p:tgtEl>
                                          <p:spTgt spid="138"/>
                                        </p:tgtEl>
                                        <p:attrNameLst>
                                          <p:attrName>style.visibility</p:attrName>
                                        </p:attrNameLst>
                                      </p:cBhvr>
                                      <p:to>
                                        <p:strVal val="visible"/>
                                      </p:to>
                                    </p:set>
                                    <p:animEffect transition="in" filter="fade">
                                      <p:cBhvr>
                                        <p:cTn id="44" dur="500"/>
                                        <p:tgtEl>
                                          <p:spTgt spid="13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34"/>
                                        </p:tgtEl>
                                        <p:attrNameLst>
                                          <p:attrName>style.visibility</p:attrName>
                                        </p:attrNameLst>
                                      </p:cBhvr>
                                      <p:to>
                                        <p:strVal val="visible"/>
                                      </p:to>
                                    </p:set>
                                    <p:animEffect transition="in" filter="fade">
                                      <p:cBhvr>
                                        <p:cTn id="49" dur="1000"/>
                                        <p:tgtEl>
                                          <p:spTgt spid="13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34"/>
                                        </p:tgtEl>
                                        <p:attrNameLst>
                                          <p:attrName>style.visibility</p:attrName>
                                        </p:attrNameLst>
                                      </p:cBhvr>
                                      <p:to>
                                        <p:strVal val="visible"/>
                                      </p:to>
                                    </p:set>
                                    <p:animEffect transition="in" filter="fade">
                                      <p:cBhvr>
                                        <p:cTn id="54" dur="500"/>
                                        <p:tgtEl>
                                          <p:spTgt spid="134"/>
                                        </p:tgtEl>
                                      </p:cBhvr>
                                    </p:animEffect>
                                  </p:childTnLst>
                                </p:cTn>
                              </p:par>
                              <p:par>
                                <p:cTn id="55" presetID="10" presetClass="entr" presetSubtype="0" fill="hold" nodeType="withEffect">
                                  <p:stCondLst>
                                    <p:cond delay="0"/>
                                  </p:stCondLst>
                                  <p:childTnLst>
                                    <p:set>
                                      <p:cBhvr>
                                        <p:cTn id="56" dur="1" fill="hold">
                                          <p:stCondLst>
                                            <p:cond delay="0"/>
                                          </p:stCondLst>
                                        </p:cTn>
                                        <p:tgtEl>
                                          <p:spTgt spid="137"/>
                                        </p:tgtEl>
                                        <p:attrNameLst>
                                          <p:attrName>style.visibility</p:attrName>
                                        </p:attrNameLst>
                                      </p:cBhvr>
                                      <p:to>
                                        <p:strVal val="visible"/>
                                      </p:to>
                                    </p:set>
                                    <p:animEffect transition="in" filter="fade">
                                      <p:cBhvr>
                                        <p:cTn id="57" dur="500"/>
                                        <p:tgtEl>
                                          <p:spTgt spid="137"/>
                                        </p:tgtEl>
                                      </p:cBhvr>
                                    </p:animEffect>
                                  </p:childTnLst>
                                </p:cTn>
                              </p:par>
                              <p:par>
                                <p:cTn id="58" presetID="10" presetClass="entr" presetSubtype="0" fill="hold" nodeType="with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fade">
                                      <p:cBhvr>
                                        <p:cTn id="60" dur="500"/>
                                        <p:tgtEl>
                                          <p:spTgt spid="13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36"/>
                                        </p:tgtEl>
                                        <p:attrNameLst>
                                          <p:attrName>style.visibility</p:attrName>
                                        </p:attrNameLst>
                                      </p:cBhvr>
                                      <p:to>
                                        <p:strVal val="visible"/>
                                      </p:to>
                                    </p:set>
                                    <p:animEffect transition="in" filter="fade">
                                      <p:cBhvr>
                                        <p:cTn id="65" dur="500"/>
                                        <p:tgtEl>
                                          <p:spTgt spid="13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40"/>
                                        </p:tgtEl>
                                        <p:attrNameLst>
                                          <p:attrName>style.visibility</p:attrName>
                                        </p:attrNameLst>
                                      </p:cBhvr>
                                      <p:to>
                                        <p:strVal val="visible"/>
                                      </p:to>
                                    </p:set>
                                    <p:animEffect transition="in" filter="fade">
                                      <p:cBhvr>
                                        <p:cTn id="70" dur="500"/>
                                        <p:tgtEl>
                                          <p:spTgt spid="140"/>
                                        </p:tgtEl>
                                      </p:cBhvr>
                                    </p:animEffect>
                                  </p:childTnLst>
                                </p:cTn>
                              </p:par>
                              <p:par>
                                <p:cTn id="71" presetID="10" presetClass="entr" presetSubtype="0" fill="hold" nodeType="withEffect">
                                  <p:stCondLst>
                                    <p:cond delay="0"/>
                                  </p:stCondLst>
                                  <p:childTnLst>
                                    <p:set>
                                      <p:cBhvr>
                                        <p:cTn id="72" dur="1" fill="hold">
                                          <p:stCondLst>
                                            <p:cond delay="0"/>
                                          </p:stCondLst>
                                        </p:cTn>
                                        <p:tgtEl>
                                          <p:spTgt spid="135"/>
                                        </p:tgtEl>
                                        <p:attrNameLst>
                                          <p:attrName>style.visibility</p:attrName>
                                        </p:attrNameLst>
                                      </p:cBhvr>
                                      <p:to>
                                        <p:strVal val="visible"/>
                                      </p:to>
                                    </p:set>
                                    <p:animEffect transition="in" filter="fade">
                                      <p:cBhvr>
                                        <p:cTn id="73" dur="500"/>
                                        <p:tgtEl>
                                          <p:spTgt spid="135"/>
                                        </p:tgtEl>
                                      </p:cBhvr>
                                    </p:animEffect>
                                  </p:childTnLst>
                                </p:cTn>
                              </p:par>
                            </p:childTnLst>
                          </p:cTn>
                        </p:par>
                      </p:childTnLst>
                    </p:cTn>
                  </p:par>
                  <p:par>
                    <p:cTn id="74" fill="hold">
                      <p:stCondLst>
                        <p:cond delay="indefinite"/>
                      </p:stCondLst>
                      <p:childTnLst>
                        <p:par>
                          <p:cTn id="75" fill="hold">
                            <p:stCondLst>
                              <p:cond delay="0"/>
                            </p:stCondLst>
                            <p:childTnLst>
                              <p:par>
                                <p:cTn id="76" presetID="23" presetClass="entr" presetSubtype="16" fill="hold" nodeType="clickEffect">
                                  <p:stCondLst>
                                    <p:cond delay="0"/>
                                  </p:stCondLst>
                                  <p:childTnLst>
                                    <p:set>
                                      <p:cBhvr>
                                        <p:cTn id="77" dur="1" fill="hold">
                                          <p:stCondLst>
                                            <p:cond delay="0"/>
                                          </p:stCondLst>
                                        </p:cTn>
                                        <p:tgtEl>
                                          <p:spTgt spid="142"/>
                                        </p:tgtEl>
                                        <p:attrNameLst>
                                          <p:attrName>style.visibility</p:attrName>
                                        </p:attrNameLst>
                                      </p:cBhvr>
                                      <p:to>
                                        <p:strVal val="visible"/>
                                      </p:to>
                                    </p:set>
                                    <p:anim calcmode="lin" valueType="num">
                                      <p:cBhvr additive="base">
                                        <p:cTn id="78" dur="500"/>
                                        <p:tgtEl>
                                          <p:spTgt spid="142"/>
                                        </p:tgtEl>
                                        <p:attrNameLst>
                                          <p:attrName>ppt_w</p:attrName>
                                        </p:attrNameLst>
                                      </p:cBhvr>
                                      <p:tavLst>
                                        <p:tav tm="0">
                                          <p:val>
                                            <p:strVal val="0"/>
                                          </p:val>
                                        </p:tav>
                                        <p:tav tm="100000">
                                          <p:val>
                                            <p:strVal val="#ppt_w"/>
                                          </p:val>
                                        </p:tav>
                                      </p:tavLst>
                                    </p:anim>
                                    <p:anim calcmode="lin" valueType="num">
                                      <p:cBhvr additive="base">
                                        <p:cTn id="79" dur="500"/>
                                        <p:tgtEl>
                                          <p:spTgt spid="14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277812"/>
            <a:ext cx="8229600" cy="1139825"/>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dk2"/>
              </a:buClr>
              <a:buSzPct val="25000"/>
              <a:buFont typeface="Erica One"/>
              <a:buNone/>
            </a:pPr>
            <a:r>
              <a:rPr lang="en-US" sz="4200" b="0" i="0" u="none" strike="noStrike" cap="none">
                <a:solidFill>
                  <a:schemeClr val="dk2"/>
                </a:solidFill>
                <a:latin typeface="Erica One"/>
                <a:ea typeface="Erica One"/>
                <a:cs typeface="Erica One"/>
                <a:sym typeface="Erica One"/>
              </a:rPr>
              <a:t>Where to Go for Help</a:t>
            </a:r>
          </a:p>
        </p:txBody>
      </p:sp>
      <p:sp>
        <p:nvSpPr>
          <p:cNvPr id="150" name="Shape 150"/>
          <p:cNvSpPr txBox="1">
            <a:spLocks noGrp="1"/>
          </p:cNvSpPr>
          <p:nvPr>
            <p:ph type="body" idx="1"/>
          </p:nvPr>
        </p:nvSpPr>
        <p:spPr>
          <a:xfrm>
            <a:off x="457200" y="1295400"/>
            <a:ext cx="4316412"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2800" b="0" i="0" u="none" strike="noStrike" cap="none">
                <a:solidFill>
                  <a:schemeClr val="dk2"/>
                </a:solidFill>
                <a:latin typeface="Balthazar"/>
                <a:ea typeface="Balthazar"/>
                <a:cs typeface="Balthazar"/>
                <a:sym typeface="Balthazar"/>
              </a:rPr>
              <a:t>Career center</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strike="noStrike" cap="none">
                <a:solidFill>
                  <a:schemeClr val="dk2"/>
                </a:solidFill>
                <a:latin typeface="Balthazar"/>
                <a:ea typeface="Balthazar"/>
                <a:cs typeface="Balthazar"/>
                <a:sym typeface="Balthazar"/>
              </a:rPr>
              <a:t>Faculty</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strike="noStrike" cap="none">
                <a:solidFill>
                  <a:schemeClr val="dk2"/>
                </a:solidFill>
                <a:latin typeface="Balthazar"/>
                <a:ea typeface="Balthazar"/>
                <a:cs typeface="Balthazar"/>
                <a:sym typeface="Balthazar"/>
              </a:rPr>
              <a:t>Upper-class students</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strike="noStrike" cap="none">
                <a:solidFill>
                  <a:schemeClr val="dk2"/>
                </a:solidFill>
                <a:latin typeface="Balthazar"/>
                <a:ea typeface="Balthazar"/>
                <a:cs typeface="Balthazar"/>
                <a:sym typeface="Balthazar"/>
              </a:rPr>
              <a:t>Student organizations</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strike="noStrike" cap="none">
                <a:solidFill>
                  <a:schemeClr val="dk2"/>
                </a:solidFill>
                <a:latin typeface="Balthazar"/>
                <a:ea typeface="Balthazar"/>
                <a:cs typeface="Balthazar"/>
                <a:sym typeface="Balthazar"/>
              </a:rPr>
              <a:t>Placement services</a:t>
            </a:r>
          </a:p>
        </p:txBody>
      </p:sp>
      <p:pic>
        <p:nvPicPr>
          <p:cNvPr id="151" name="Shape 151" descr="13_Career_3"/>
          <p:cNvPicPr preferRelativeResize="0"/>
          <p:nvPr/>
        </p:nvPicPr>
        <p:blipFill rotWithShape="1">
          <a:blip r:embed="rId3">
            <a:alphaModFix/>
          </a:blip>
          <a:srcRect/>
          <a:stretch/>
        </p:blipFill>
        <p:spPr>
          <a:xfrm>
            <a:off x="4800600" y="1981200"/>
            <a:ext cx="3886200" cy="2833686"/>
          </a:xfrm>
          <a:prstGeom prst="rect">
            <a:avLst/>
          </a:prstGeom>
          <a:noFill/>
          <a:ln>
            <a:noFill/>
          </a:ln>
        </p:spPr>
      </p:pic>
      <p:sp>
        <p:nvSpPr>
          <p:cNvPr id="152" name="Shape 152"/>
          <p:cNvSpPr/>
          <p:nvPr/>
        </p:nvSpPr>
        <p:spPr>
          <a:xfrm>
            <a:off x="1524000" y="5410200"/>
            <a:ext cx="6372225" cy="571500"/>
          </a:xfrm>
          <a:prstGeom prst="rect">
            <a:avLst/>
          </a:prstGeom>
        </p:spPr>
        <p:txBody>
          <a:bodyPr>
            <a:prstTxWarp prst="textPlain">
              <a:avLst/>
            </a:prstTxWarp>
          </a:bodyPr>
          <a:lstStyle/>
          <a:p>
            <a:pPr lvl="0" algn="l"/>
            <a:r>
              <a:rPr b="0" i="0">
                <a:ln w="19050" cap="flat" cmpd="sng">
                  <a:solidFill>
                    <a:srgbClr val="99CCFF"/>
                  </a:solidFill>
                  <a:prstDash val="solid"/>
                  <a:miter/>
                  <a:headEnd type="none" w="med" len="med"/>
                  <a:tailEnd type="none" w="med" len="med"/>
                </a:ln>
                <a:solidFill>
                  <a:srgbClr val="0066CC"/>
                </a:solidFill>
                <a:latin typeface="Arial"/>
              </a:rPr>
              <a:t>Ask someone in your chosen field: </a:t>
            </a:r>
          </a:p>
        </p:txBody>
      </p:sp>
      <p:sp>
        <p:nvSpPr>
          <p:cNvPr id="153" name="Shape 153"/>
          <p:cNvSpPr/>
          <p:nvPr/>
        </p:nvSpPr>
        <p:spPr>
          <a:xfrm>
            <a:off x="2133600" y="6096000"/>
            <a:ext cx="5133975" cy="571500"/>
          </a:xfrm>
          <a:prstGeom prst="rect">
            <a:avLst/>
          </a:prstGeom>
        </p:spPr>
        <p:txBody>
          <a:bodyPr>
            <a:prstTxWarp prst="textPlain">
              <a:avLst/>
            </a:prstTxWarp>
          </a:bodyPr>
          <a:lstStyle/>
          <a:p>
            <a:pPr lvl="0" algn="l"/>
            <a:r>
              <a:rPr b="0" i="0">
                <a:ln>
                  <a:noFill/>
                </a:ln>
                <a:gradFill>
                  <a:gsLst>
                    <a:gs pos="0">
                      <a:srgbClr val="FFFF00"/>
                    </a:gs>
                    <a:gs pos="100000">
                      <a:srgbClr val="FF9933"/>
                    </a:gs>
                  </a:gsLst>
                  <a:path path="circle">
                    <a:fillToRect l="50000" t="50000" r="50000" b="50000"/>
                  </a:path>
                  <a:tileRect/>
                </a:gradFill>
                <a:latin typeface="Arial"/>
              </a:rPr>
              <a:t>How did you find your job?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 calcmode="lin" valueType="num">
                                      <p:cBhvr additive="base">
                                        <p:cTn id="7" dur="500"/>
                                        <p:tgtEl>
                                          <p:spTgt spid="14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50">
                                            <p:txEl>
                                              <p:pRg st="0" end="0"/>
                                            </p:txEl>
                                          </p:spTgt>
                                        </p:tgtEl>
                                        <p:attrNameLst>
                                          <p:attrName>style.visibility</p:attrName>
                                        </p:attrNameLst>
                                      </p:cBhvr>
                                      <p:to>
                                        <p:strVal val="visible"/>
                                      </p:to>
                                    </p:set>
                                    <p:anim calcmode="lin" valueType="num">
                                      <p:cBhvr additive="base">
                                        <p:cTn id="12" dur="1000"/>
                                        <p:tgtEl>
                                          <p:spTgt spid="150">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50">
                                            <p:txEl>
                                              <p:pRg st="1" end="1"/>
                                            </p:txEl>
                                          </p:spTgt>
                                        </p:tgtEl>
                                        <p:attrNameLst>
                                          <p:attrName>style.visibility</p:attrName>
                                        </p:attrNameLst>
                                      </p:cBhvr>
                                      <p:to>
                                        <p:strVal val="visible"/>
                                      </p:to>
                                    </p:set>
                                    <p:anim calcmode="lin" valueType="num">
                                      <p:cBhvr additive="base">
                                        <p:cTn id="17" dur="1000"/>
                                        <p:tgtEl>
                                          <p:spTgt spid="150">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50">
                                            <p:txEl>
                                              <p:pRg st="2" end="2"/>
                                            </p:txEl>
                                          </p:spTgt>
                                        </p:tgtEl>
                                        <p:attrNameLst>
                                          <p:attrName>style.visibility</p:attrName>
                                        </p:attrNameLst>
                                      </p:cBhvr>
                                      <p:to>
                                        <p:strVal val="visible"/>
                                      </p:to>
                                    </p:set>
                                    <p:anim calcmode="lin" valueType="num">
                                      <p:cBhvr additive="base">
                                        <p:cTn id="22" dur="1000"/>
                                        <p:tgtEl>
                                          <p:spTgt spid="150">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50">
                                            <p:txEl>
                                              <p:pRg st="3" end="3"/>
                                            </p:txEl>
                                          </p:spTgt>
                                        </p:tgtEl>
                                        <p:attrNameLst>
                                          <p:attrName>style.visibility</p:attrName>
                                        </p:attrNameLst>
                                      </p:cBhvr>
                                      <p:to>
                                        <p:strVal val="visible"/>
                                      </p:to>
                                    </p:set>
                                    <p:anim calcmode="lin" valueType="num">
                                      <p:cBhvr additive="base">
                                        <p:cTn id="27" dur="1000"/>
                                        <p:tgtEl>
                                          <p:spTgt spid="150">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50">
                                            <p:txEl>
                                              <p:pRg st="4" end="4"/>
                                            </p:txEl>
                                          </p:spTgt>
                                        </p:tgtEl>
                                        <p:attrNameLst>
                                          <p:attrName>style.visibility</p:attrName>
                                        </p:attrNameLst>
                                      </p:cBhvr>
                                      <p:to>
                                        <p:strVal val="visible"/>
                                      </p:to>
                                    </p:set>
                                    <p:anim calcmode="lin" valueType="num">
                                      <p:cBhvr additive="base">
                                        <p:cTn id="32" dur="1000"/>
                                        <p:tgtEl>
                                          <p:spTgt spid="150">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51"/>
                                        </p:tgtEl>
                                        <p:attrNameLst>
                                          <p:attrName>style.visibility</p:attrName>
                                        </p:attrNameLst>
                                      </p:cBhvr>
                                      <p:to>
                                        <p:strVal val="visible"/>
                                      </p:to>
                                    </p:set>
                                    <p:anim calcmode="lin" valueType="num">
                                      <p:cBhvr additive="base">
                                        <p:cTn id="37" dur="500"/>
                                        <p:tgtEl>
                                          <p:spTgt spid="151"/>
                                        </p:tgtEl>
                                        <p:attrNameLst>
                                          <p:attrName>ppt_w</p:attrName>
                                        </p:attrNameLst>
                                      </p:cBhvr>
                                      <p:tavLst>
                                        <p:tav tm="0">
                                          <p:val>
                                            <p:strVal val="0"/>
                                          </p:val>
                                        </p:tav>
                                        <p:tav tm="100000">
                                          <p:val>
                                            <p:strVal val="#ppt_w"/>
                                          </p:val>
                                        </p:tav>
                                      </p:tavLst>
                                    </p:anim>
                                    <p:anim calcmode="lin" valueType="num">
                                      <p:cBhvr additive="base">
                                        <p:cTn id="38" dur="500"/>
                                        <p:tgtEl>
                                          <p:spTgt spid="151"/>
                                        </p:tgtEl>
                                        <p:attrNameLst>
                                          <p:attrName>ppt_h</p:attrName>
                                        </p:attrNameLst>
                                      </p:cBhvr>
                                      <p:tavLst>
                                        <p:tav tm="0">
                                          <p:val>
                                            <p:str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52"/>
                                        </p:tgtEl>
                                        <p:attrNameLst>
                                          <p:attrName>style.visibility</p:attrName>
                                        </p:attrNameLst>
                                      </p:cBhvr>
                                      <p:to>
                                        <p:strVal val="visible"/>
                                      </p:to>
                                    </p:set>
                                    <p:animEffect transition="in" filter="fade">
                                      <p:cBhvr>
                                        <p:cTn id="43" dur="500"/>
                                        <p:tgtEl>
                                          <p:spTgt spid="152"/>
                                        </p:tgtEl>
                                      </p:cBhvr>
                                    </p:animEffect>
                                  </p:childTnLst>
                                </p:cTn>
                              </p:par>
                              <p:par>
                                <p:cTn id="44" presetID="10" presetClass="entr" presetSubtype="0" fill="hold" nodeType="with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fade">
                                      <p:cBhvr>
                                        <p:cTn id="4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0" y="304800"/>
            <a:ext cx="9144000" cy="1295400"/>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rgbClr val="CC3300"/>
              </a:buClr>
              <a:buSzPct val="25000"/>
              <a:buFont typeface="Erica One"/>
              <a:buNone/>
            </a:pPr>
            <a:r>
              <a:rPr lang="en-US" sz="3800" b="0" i="0" u="none" strike="noStrike" cap="none">
                <a:solidFill>
                  <a:srgbClr val="CC3300"/>
                </a:solidFill>
                <a:latin typeface="Erica One"/>
                <a:ea typeface="Erica One"/>
                <a:cs typeface="Erica One"/>
                <a:sym typeface="Erica One"/>
              </a:rPr>
              <a:t>Become Knowledgeable </a:t>
            </a:r>
            <a:br>
              <a:rPr lang="en-US" sz="3800" b="0" i="0" u="none" strike="noStrike" cap="none">
                <a:solidFill>
                  <a:srgbClr val="CC3300"/>
                </a:solidFill>
                <a:latin typeface="Erica One"/>
                <a:ea typeface="Erica One"/>
                <a:cs typeface="Erica One"/>
                <a:sym typeface="Erica One"/>
              </a:rPr>
            </a:br>
            <a:r>
              <a:rPr lang="en-US" sz="3800" b="0" i="0" u="none" strike="noStrike" cap="none">
                <a:solidFill>
                  <a:srgbClr val="CC3300"/>
                </a:solidFill>
                <a:latin typeface="Erica One"/>
                <a:ea typeface="Erica One"/>
                <a:cs typeface="Erica One"/>
                <a:sym typeface="Erica One"/>
              </a:rPr>
              <a:t>About Careers</a:t>
            </a:r>
          </a:p>
        </p:txBody>
      </p:sp>
      <p:sp>
        <p:nvSpPr>
          <p:cNvPr id="160" name="Shape 160"/>
          <p:cNvSpPr txBox="1">
            <a:spLocks noGrp="1"/>
          </p:cNvSpPr>
          <p:nvPr>
            <p:ph type="body" idx="1"/>
          </p:nvPr>
        </p:nvSpPr>
        <p:spPr>
          <a:xfrm>
            <a:off x="685800" y="1984375"/>
            <a:ext cx="7772400" cy="3532187"/>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2400" b="0" i="0" u="none" strike="noStrike" cap="none">
                <a:solidFill>
                  <a:srgbClr val="CC3300"/>
                </a:solidFill>
                <a:latin typeface="Arial"/>
                <a:ea typeface="Arial"/>
                <a:cs typeface="Arial"/>
                <a:sym typeface="Arial"/>
              </a:rPr>
              <a:t>Explore the </a:t>
            </a:r>
            <a:r>
              <a:rPr lang="en-US" sz="2400" b="0" i="1" u="none" strike="noStrike" cap="none">
                <a:solidFill>
                  <a:srgbClr val="CC3300"/>
                </a:solidFill>
                <a:latin typeface="Arial"/>
                <a:ea typeface="Arial"/>
                <a:cs typeface="Arial"/>
                <a:sym typeface="Arial"/>
              </a:rPr>
              <a:t>Occupational Outlook Handbook </a:t>
            </a:r>
            <a:r>
              <a:rPr lang="en-US" sz="2400" b="0" i="0" u="none" strike="noStrike" cap="none">
                <a:solidFill>
                  <a:srgbClr val="CC3300"/>
                </a:solidFill>
                <a:latin typeface="Arial"/>
                <a:ea typeface="Arial"/>
                <a:cs typeface="Arial"/>
                <a:sym typeface="Arial"/>
              </a:rPr>
              <a:t>at </a:t>
            </a:r>
            <a:r>
              <a:rPr lang="en-US" sz="2400" b="0" i="0" u="none" strike="noStrike" cap="none">
                <a:solidFill>
                  <a:srgbClr val="000BA3"/>
                </a:solidFill>
                <a:latin typeface="Arial"/>
                <a:ea typeface="Arial"/>
                <a:cs typeface="Arial"/>
                <a:sym typeface="Arial"/>
              </a:rPr>
              <a:t>http://www.bls.gov/oco/</a:t>
            </a:r>
          </a:p>
          <a:p>
            <a:pPr marL="342900" marR="0" lvl="0" indent="-342900" algn="l" rtl="0">
              <a:lnSpc>
                <a:spcPct val="100000"/>
              </a:lnSpc>
              <a:spcBef>
                <a:spcPts val="480"/>
              </a:spcBef>
              <a:spcAft>
                <a:spcPts val="0"/>
              </a:spcAft>
              <a:buClr>
                <a:schemeClr val="hlink"/>
              </a:buClr>
              <a:buSzPct val="80000"/>
              <a:buFont typeface="Noto Sans Symbols"/>
              <a:buChar char="●"/>
            </a:pPr>
            <a:r>
              <a:rPr lang="en-US" sz="2400" b="0" i="0" u="none" strike="noStrike" cap="none">
                <a:solidFill>
                  <a:srgbClr val="CC3300"/>
                </a:solidFill>
                <a:latin typeface="Arial"/>
                <a:ea typeface="Arial"/>
                <a:cs typeface="Arial"/>
                <a:sym typeface="Arial"/>
              </a:rPr>
              <a:t>Research several careers, not just one</a:t>
            </a:r>
          </a:p>
          <a:p>
            <a:pPr marL="342900" marR="0" lvl="0" indent="-342900" algn="l" rtl="0">
              <a:lnSpc>
                <a:spcPct val="100000"/>
              </a:lnSpc>
              <a:spcBef>
                <a:spcPts val="480"/>
              </a:spcBef>
              <a:spcAft>
                <a:spcPts val="0"/>
              </a:spcAft>
              <a:buClr>
                <a:schemeClr val="hlink"/>
              </a:buClr>
              <a:buSzPct val="80000"/>
              <a:buFont typeface="Noto Sans Symbols"/>
              <a:buChar char="●"/>
            </a:pPr>
            <a:r>
              <a:rPr lang="en-US" sz="2400" b="0" i="0" u="none" strike="noStrike" cap="none">
                <a:solidFill>
                  <a:srgbClr val="CC3300"/>
                </a:solidFill>
                <a:latin typeface="Arial"/>
                <a:ea typeface="Arial"/>
                <a:cs typeface="Arial"/>
                <a:sym typeface="Arial"/>
              </a:rPr>
              <a:t>Browse the Careers section of a local bookstore</a:t>
            </a:r>
          </a:p>
          <a:p>
            <a:pPr marL="342900" marR="0" lvl="0" indent="-342900" algn="l" rtl="0">
              <a:lnSpc>
                <a:spcPct val="100000"/>
              </a:lnSpc>
              <a:spcBef>
                <a:spcPts val="480"/>
              </a:spcBef>
              <a:spcAft>
                <a:spcPts val="0"/>
              </a:spcAft>
              <a:buClr>
                <a:schemeClr val="hlink"/>
              </a:buClr>
              <a:buSzPct val="80000"/>
              <a:buFont typeface="Noto Sans Symbols"/>
              <a:buChar char="●"/>
            </a:pPr>
            <a:r>
              <a:rPr lang="en-US" sz="2400" b="0" i="0" u="none" strike="noStrike" cap="none">
                <a:solidFill>
                  <a:srgbClr val="CC3300"/>
                </a:solidFill>
                <a:latin typeface="Arial"/>
                <a:ea typeface="Arial"/>
                <a:cs typeface="Arial"/>
                <a:sym typeface="Arial"/>
              </a:rPr>
              <a:t>See a career counselor</a:t>
            </a:r>
          </a:p>
          <a:p>
            <a:pPr marL="342900" marR="0" lvl="0" indent="-342900" algn="l" rtl="0">
              <a:lnSpc>
                <a:spcPct val="100000"/>
              </a:lnSpc>
              <a:spcBef>
                <a:spcPts val="480"/>
              </a:spcBef>
              <a:spcAft>
                <a:spcPts val="0"/>
              </a:spcAft>
              <a:buClr>
                <a:schemeClr val="hlink"/>
              </a:buClr>
              <a:buSzPct val="80000"/>
              <a:buFont typeface="Noto Sans Symbols"/>
              <a:buChar char="●"/>
            </a:pPr>
            <a:r>
              <a:rPr lang="en-US" sz="2400" b="0" i="0" u="none" strike="noStrike" cap="none">
                <a:solidFill>
                  <a:srgbClr val="CC3300"/>
                </a:solidFill>
                <a:latin typeface="Arial"/>
                <a:ea typeface="Arial"/>
                <a:cs typeface="Arial"/>
                <a:sym typeface="Arial"/>
              </a:rPr>
              <a:t>Scope out Internet resources</a:t>
            </a:r>
          </a:p>
          <a:p>
            <a:pPr marL="342900" marR="0" lvl="0" indent="-342900" algn="l" rtl="0">
              <a:lnSpc>
                <a:spcPct val="100000"/>
              </a:lnSpc>
              <a:spcBef>
                <a:spcPts val="480"/>
              </a:spcBef>
              <a:spcAft>
                <a:spcPts val="0"/>
              </a:spcAft>
              <a:buClr>
                <a:schemeClr val="hlink"/>
              </a:buClr>
              <a:buSzPct val="80000"/>
              <a:buFont typeface="Noto Sans Symbols"/>
              <a:buChar char="●"/>
            </a:pPr>
            <a:r>
              <a:rPr lang="en-US" sz="2400" b="0" i="0" u="none" strike="noStrike" cap="none">
                <a:solidFill>
                  <a:srgbClr val="CC3300"/>
                </a:solidFill>
                <a:latin typeface="Arial"/>
                <a:ea typeface="Arial"/>
                <a:cs typeface="Arial"/>
                <a:sym typeface="Arial"/>
              </a:rPr>
              <a:t>Network--many people love to talk about</a:t>
            </a:r>
          </a:p>
          <a:p>
            <a:pPr marL="342900" marR="0" lvl="0" indent="-342900" algn="l" rtl="0">
              <a:lnSpc>
                <a:spcPct val="100000"/>
              </a:lnSpc>
              <a:spcBef>
                <a:spcPts val="480"/>
              </a:spcBef>
              <a:spcAft>
                <a:spcPts val="0"/>
              </a:spcAft>
              <a:buClr>
                <a:schemeClr val="hlink"/>
              </a:buClr>
              <a:buSzPct val="25000"/>
              <a:buFont typeface="Noto Sans Symbols"/>
              <a:buNone/>
            </a:pPr>
            <a:r>
              <a:rPr lang="en-US" sz="2400" b="0" i="0" u="none" strike="noStrike" cap="none">
                <a:solidFill>
                  <a:srgbClr val="CC3300"/>
                </a:solidFill>
                <a:latin typeface="Arial"/>
                <a:ea typeface="Arial"/>
                <a:cs typeface="Arial"/>
                <a:sym typeface="Arial"/>
              </a:rPr>
              <a:t>	their jobs!</a:t>
            </a:r>
          </a:p>
        </p:txBody>
      </p:sp>
      <p:pic>
        <p:nvPicPr>
          <p:cNvPr id="161" name="Shape 161" descr="MCj03324980000[1]"/>
          <p:cNvPicPr preferRelativeResize="0"/>
          <p:nvPr/>
        </p:nvPicPr>
        <p:blipFill rotWithShape="1">
          <a:blip r:embed="rId3">
            <a:alphaModFix/>
          </a:blip>
          <a:srcRect/>
          <a:stretch/>
        </p:blipFill>
        <p:spPr>
          <a:xfrm>
            <a:off x="6858000" y="3810000"/>
            <a:ext cx="1612900" cy="2590800"/>
          </a:xfrm>
          <a:prstGeom prst="rect">
            <a:avLst/>
          </a:prstGeom>
          <a:noFill/>
          <a:ln>
            <a:noFill/>
          </a:ln>
        </p:spPr>
      </p:pic>
      <p:sp>
        <p:nvSpPr>
          <p:cNvPr id="162" name="Shape 162"/>
          <p:cNvSpPr/>
          <p:nvPr/>
        </p:nvSpPr>
        <p:spPr>
          <a:xfrm>
            <a:off x="1447800" y="5638800"/>
            <a:ext cx="5562600" cy="657224"/>
          </a:xfrm>
          <a:prstGeom prst="rect">
            <a:avLst/>
          </a:prstGeom>
        </p:spPr>
        <p:txBody>
          <a:bodyPr>
            <a:prstTxWarp prst="textPlain">
              <a:avLst/>
            </a:prstTxWarp>
          </a:bodyPr>
          <a:lstStyle/>
          <a:p>
            <a:pPr lvl="0" algn="l"/>
            <a:r>
              <a:rPr b="0" i="0">
                <a:ln w="12700" cap="flat" cmpd="sng">
                  <a:solidFill>
                    <a:srgbClr val="000099"/>
                  </a:solidFill>
                  <a:prstDash val="solid"/>
                  <a:miter/>
                  <a:headEnd type="none" w="med" len="med"/>
                  <a:tailEnd type="none" w="med" len="med"/>
                </a:ln>
                <a:solidFill>
                  <a:srgbClr val="33CCFF"/>
                </a:solidFill>
                <a:latin typeface="Arial"/>
              </a:rPr>
              <a:t>Know your options...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1000"/>
                                        <p:tgtEl>
                                          <p:spTgt spid="1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0">
                                            <p:txEl>
                                              <p:pRg st="0" end="0"/>
                                            </p:txEl>
                                          </p:spTgt>
                                        </p:tgtEl>
                                        <p:attrNameLst>
                                          <p:attrName>style.visibility</p:attrName>
                                        </p:attrNameLst>
                                      </p:cBhvr>
                                      <p:to>
                                        <p:strVal val="visible"/>
                                      </p:to>
                                    </p:set>
                                    <p:animEffect transition="in" filter="fade">
                                      <p:cBhvr>
                                        <p:cTn id="12" dur="1000"/>
                                        <p:tgtEl>
                                          <p:spTgt spid="1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0">
                                            <p:txEl>
                                              <p:pRg st="1" end="1"/>
                                            </p:txEl>
                                          </p:spTgt>
                                        </p:tgtEl>
                                        <p:attrNameLst>
                                          <p:attrName>style.visibility</p:attrName>
                                        </p:attrNameLst>
                                      </p:cBhvr>
                                      <p:to>
                                        <p:strVal val="visible"/>
                                      </p:to>
                                    </p:set>
                                    <p:animEffect transition="in" filter="fade">
                                      <p:cBhvr>
                                        <p:cTn id="17" dur="1000"/>
                                        <p:tgtEl>
                                          <p:spTgt spid="16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0">
                                            <p:txEl>
                                              <p:pRg st="2" end="2"/>
                                            </p:txEl>
                                          </p:spTgt>
                                        </p:tgtEl>
                                        <p:attrNameLst>
                                          <p:attrName>style.visibility</p:attrName>
                                        </p:attrNameLst>
                                      </p:cBhvr>
                                      <p:to>
                                        <p:strVal val="visible"/>
                                      </p:to>
                                    </p:set>
                                    <p:animEffect transition="in" filter="fade">
                                      <p:cBhvr>
                                        <p:cTn id="22" dur="1000"/>
                                        <p:tgtEl>
                                          <p:spTgt spid="16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0">
                                            <p:txEl>
                                              <p:pRg st="3" end="3"/>
                                            </p:txEl>
                                          </p:spTgt>
                                        </p:tgtEl>
                                        <p:attrNameLst>
                                          <p:attrName>style.visibility</p:attrName>
                                        </p:attrNameLst>
                                      </p:cBhvr>
                                      <p:to>
                                        <p:strVal val="visible"/>
                                      </p:to>
                                    </p:set>
                                    <p:animEffect transition="in" filter="fade">
                                      <p:cBhvr>
                                        <p:cTn id="27" dur="1000"/>
                                        <p:tgtEl>
                                          <p:spTgt spid="16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0">
                                            <p:txEl>
                                              <p:pRg st="4" end="4"/>
                                            </p:txEl>
                                          </p:spTgt>
                                        </p:tgtEl>
                                        <p:attrNameLst>
                                          <p:attrName>style.visibility</p:attrName>
                                        </p:attrNameLst>
                                      </p:cBhvr>
                                      <p:to>
                                        <p:strVal val="visible"/>
                                      </p:to>
                                    </p:set>
                                    <p:animEffect transition="in" filter="fade">
                                      <p:cBhvr>
                                        <p:cTn id="32" dur="1000"/>
                                        <p:tgtEl>
                                          <p:spTgt spid="16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0">
                                            <p:txEl>
                                              <p:pRg st="5" end="5"/>
                                            </p:txEl>
                                          </p:spTgt>
                                        </p:tgtEl>
                                        <p:attrNameLst>
                                          <p:attrName>style.visibility</p:attrName>
                                        </p:attrNameLst>
                                      </p:cBhvr>
                                      <p:to>
                                        <p:strVal val="visible"/>
                                      </p:to>
                                    </p:set>
                                    <p:animEffect transition="in" filter="fade">
                                      <p:cBhvr>
                                        <p:cTn id="37" dur="1000"/>
                                        <p:tgtEl>
                                          <p:spTgt spid="16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0">
                                            <p:txEl>
                                              <p:pRg st="6" end="6"/>
                                            </p:txEl>
                                          </p:spTgt>
                                        </p:tgtEl>
                                        <p:attrNameLst>
                                          <p:attrName>style.visibility</p:attrName>
                                        </p:attrNameLst>
                                      </p:cBhvr>
                                      <p:to>
                                        <p:strVal val="visible"/>
                                      </p:to>
                                    </p:set>
                                    <p:animEffect transition="in" filter="fade">
                                      <p:cBhvr>
                                        <p:cTn id="42" dur="1000"/>
                                        <p:tgtEl>
                                          <p:spTgt spid="160">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1"/>
                                        </p:tgtEl>
                                        <p:attrNameLst>
                                          <p:attrName>style.visibility</p:attrName>
                                        </p:attrNameLst>
                                      </p:cBhvr>
                                      <p:to>
                                        <p:strVal val="visible"/>
                                      </p:to>
                                    </p:set>
                                    <p:animEffect transition="in" filter="fade">
                                      <p:cBhvr>
                                        <p:cTn id="47" dur="1000"/>
                                        <p:tgtEl>
                                          <p:spTgt spid="16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2"/>
                                        </p:tgtEl>
                                        <p:attrNameLst>
                                          <p:attrName>style.visibility</p:attrName>
                                        </p:attrNameLst>
                                      </p:cBhvr>
                                      <p:to>
                                        <p:strVal val="visible"/>
                                      </p:to>
                                    </p:set>
                                    <p:animEffect transition="in" filter="fade">
                                      <p:cBhvr>
                                        <p:cTn id="52"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1075</Words>
  <Application>Microsoft Office PowerPoint</Application>
  <PresentationFormat>On-screen Show (4:3)</PresentationFormat>
  <Paragraphs>184</Paragraphs>
  <Slides>20</Slides>
  <Notes>20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20</vt:i4>
      </vt:variant>
    </vt:vector>
  </HeadingPairs>
  <TitlesOfParts>
    <vt:vector size="34" baseType="lpstr">
      <vt:lpstr>Noto Sans Symbols</vt:lpstr>
      <vt:lpstr>Arial</vt:lpstr>
      <vt:lpstr>Carme</vt:lpstr>
      <vt:lpstr>Tahoma</vt:lpstr>
      <vt:lpstr>Impact</vt:lpstr>
      <vt:lpstr>Libre Baskerville</vt:lpstr>
      <vt:lpstr>Erica One</vt:lpstr>
      <vt:lpstr>Alfa Slab One</vt:lpstr>
      <vt:lpstr>Permanent Marker</vt:lpstr>
      <vt:lpstr>Stardos Stencil</vt:lpstr>
      <vt:lpstr>Proxima Nova</vt:lpstr>
      <vt:lpstr>Balthazar</vt:lpstr>
      <vt:lpstr>Arimo</vt:lpstr>
      <vt:lpstr>gameday</vt:lpstr>
      <vt:lpstr>Career and Education Research</vt:lpstr>
      <vt:lpstr>Choosing a Career</vt:lpstr>
      <vt:lpstr>Choose Career Options That Match Your Values</vt:lpstr>
      <vt:lpstr>Surviving in a Fast Economy</vt:lpstr>
      <vt:lpstr>  Factors to Consider</vt:lpstr>
      <vt:lpstr>Factors Affecting Career Choices</vt:lpstr>
      <vt:lpstr>Exploring Your Interests</vt:lpstr>
      <vt:lpstr>Where to Go for Help</vt:lpstr>
      <vt:lpstr>Become Knowledgeable  About Careers</vt:lpstr>
      <vt:lpstr>Explore the Occupational Outlook Handbook http://www.bls.gov/oco/</vt:lpstr>
      <vt:lpstr>What to Look for in a Career</vt:lpstr>
      <vt:lpstr>Select Several Careers, Not Just One</vt:lpstr>
      <vt:lpstr>Network</vt:lpstr>
      <vt:lpstr> Assess Your Skills</vt:lpstr>
      <vt:lpstr>See a Career Counselor</vt:lpstr>
      <vt:lpstr>Questions for Academic Advisors</vt:lpstr>
      <vt:lpstr>Getting Experience</vt:lpstr>
      <vt:lpstr>Research the Job</vt:lpstr>
      <vt:lpstr>Explore Relevant Part-Time and Summer Jobs</vt:lpstr>
      <vt:lpstr>Internet Career Journey Activity 13.2 --Web Resources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and Education Research</dc:title>
  <dc:creator>Tina Wells</dc:creator>
  <cp:lastModifiedBy>Tina Wells</cp:lastModifiedBy>
  <cp:revision>1</cp:revision>
  <dcterms:modified xsi:type="dcterms:W3CDTF">2016-08-14T22:30:27Z</dcterms:modified>
</cp:coreProperties>
</file>